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6" r:id="rId20"/>
    <p:sldId id="277" r:id="rId21"/>
    <p:sldId id="278" r:id="rId22"/>
    <p:sldId id="272"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5" autoAdjust="0"/>
    <p:restoredTop sz="94660"/>
  </p:normalViewPr>
  <p:slideViewPr>
    <p:cSldViewPr snapToGrid="0">
      <p:cViewPr varScale="1">
        <p:scale>
          <a:sx n="64" d="100"/>
          <a:sy n="64" d="100"/>
        </p:scale>
        <p:origin x="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FC9C7D-6CEC-4F60-885F-A016FE42EEF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7D3B79-1DC3-43EA-B576-76FC0DD1D760}">
      <dgm:prSet/>
      <dgm:spPr/>
      <dgm:t>
        <a:bodyPr/>
        <a:lstStyle/>
        <a:p>
          <a:r>
            <a:rPr lang="en-IN" b="1"/>
            <a:t>Introduction to Visualization</a:t>
          </a:r>
          <a:endParaRPr lang="en-US"/>
        </a:p>
      </dgm:t>
    </dgm:pt>
    <dgm:pt modelId="{9AF63527-7DA0-4F42-BA25-11368E17E969}" type="parTrans" cxnId="{7BFC4AF8-54C2-432C-9973-617EE5E400E1}">
      <dgm:prSet/>
      <dgm:spPr/>
      <dgm:t>
        <a:bodyPr/>
        <a:lstStyle/>
        <a:p>
          <a:endParaRPr lang="en-US"/>
        </a:p>
      </dgm:t>
    </dgm:pt>
    <dgm:pt modelId="{82E4DC15-0361-47B4-AE7C-E4BAA070F0EC}" type="sibTrans" cxnId="{7BFC4AF8-54C2-432C-9973-617EE5E400E1}">
      <dgm:prSet/>
      <dgm:spPr/>
      <dgm:t>
        <a:bodyPr/>
        <a:lstStyle/>
        <a:p>
          <a:endParaRPr lang="en-US"/>
        </a:p>
      </dgm:t>
    </dgm:pt>
    <dgm:pt modelId="{E9D21D6A-BF3B-4C09-AFEA-33B92B97AAD3}">
      <dgm:prSet/>
      <dgm:spPr/>
      <dgm:t>
        <a:bodyPr/>
        <a:lstStyle/>
        <a:p>
          <a:r>
            <a:rPr lang="en-IN" b="1"/>
            <a:t>Importance of Prototyping</a:t>
          </a:r>
          <a:endParaRPr lang="en-US"/>
        </a:p>
      </dgm:t>
    </dgm:pt>
    <dgm:pt modelId="{1F0D2DC5-8729-4998-8E01-51E1A1FFDA9F}" type="parTrans" cxnId="{0F23B9C9-C105-4AE2-BAC4-5B945A8CC96A}">
      <dgm:prSet/>
      <dgm:spPr/>
      <dgm:t>
        <a:bodyPr/>
        <a:lstStyle/>
        <a:p>
          <a:endParaRPr lang="en-US"/>
        </a:p>
      </dgm:t>
    </dgm:pt>
    <dgm:pt modelId="{5BD16422-1C2D-437C-B8A3-F92A750CC796}" type="sibTrans" cxnId="{0F23B9C9-C105-4AE2-BAC4-5B945A8CC96A}">
      <dgm:prSet/>
      <dgm:spPr/>
      <dgm:t>
        <a:bodyPr/>
        <a:lstStyle/>
        <a:p>
          <a:endParaRPr lang="en-US"/>
        </a:p>
      </dgm:t>
    </dgm:pt>
    <dgm:pt modelId="{BE4F0146-99B0-4FB5-9936-59BBB2A91C31}">
      <dgm:prSet/>
      <dgm:spPr/>
      <dgm:t>
        <a:bodyPr/>
        <a:lstStyle/>
        <a:p>
          <a:r>
            <a:rPr lang="en-IN" b="1"/>
            <a:t>Types of Visualization</a:t>
          </a:r>
          <a:endParaRPr lang="en-US"/>
        </a:p>
      </dgm:t>
    </dgm:pt>
    <dgm:pt modelId="{A16F8783-F7E0-453D-86BF-E10240A9B829}" type="parTrans" cxnId="{7379A010-96DC-4B27-9455-56647AC5CF18}">
      <dgm:prSet/>
      <dgm:spPr/>
      <dgm:t>
        <a:bodyPr/>
        <a:lstStyle/>
        <a:p>
          <a:endParaRPr lang="en-US"/>
        </a:p>
      </dgm:t>
    </dgm:pt>
    <dgm:pt modelId="{61327719-A150-4C27-8EE0-BACDBC8CEA49}" type="sibTrans" cxnId="{7379A010-96DC-4B27-9455-56647AC5CF18}">
      <dgm:prSet/>
      <dgm:spPr/>
      <dgm:t>
        <a:bodyPr/>
        <a:lstStyle/>
        <a:p>
          <a:endParaRPr lang="en-US"/>
        </a:p>
      </dgm:t>
    </dgm:pt>
    <dgm:pt modelId="{EBAF1FF7-9D54-449F-94A4-8509ACCDBBA0}">
      <dgm:prSet/>
      <dgm:spPr/>
      <dgm:t>
        <a:bodyPr/>
        <a:lstStyle/>
        <a:p>
          <a:r>
            <a:rPr lang="en-IN" b="1"/>
            <a:t>Prototyping Tools and Techniques</a:t>
          </a:r>
          <a:endParaRPr lang="en-US"/>
        </a:p>
      </dgm:t>
    </dgm:pt>
    <dgm:pt modelId="{F40415CB-2250-43C6-B4E8-D0CE597E1338}" type="parTrans" cxnId="{ED5A9A23-BCE5-422C-ACB0-3E5B9A9EF44D}">
      <dgm:prSet/>
      <dgm:spPr/>
      <dgm:t>
        <a:bodyPr/>
        <a:lstStyle/>
        <a:p>
          <a:endParaRPr lang="en-US"/>
        </a:p>
      </dgm:t>
    </dgm:pt>
    <dgm:pt modelId="{EAAF45AD-2091-4529-AB0D-E3B286AE7923}" type="sibTrans" cxnId="{ED5A9A23-BCE5-422C-ACB0-3E5B9A9EF44D}">
      <dgm:prSet/>
      <dgm:spPr/>
      <dgm:t>
        <a:bodyPr/>
        <a:lstStyle/>
        <a:p>
          <a:endParaRPr lang="en-US"/>
        </a:p>
      </dgm:t>
    </dgm:pt>
    <dgm:pt modelId="{12F9786A-9CDF-406A-AF8C-463555B5999A}">
      <dgm:prSet/>
      <dgm:spPr/>
      <dgm:t>
        <a:bodyPr/>
        <a:lstStyle/>
        <a:p>
          <a:r>
            <a:rPr lang="en-IN" b="1"/>
            <a:t>Best Practices</a:t>
          </a:r>
          <a:endParaRPr lang="en-US"/>
        </a:p>
      </dgm:t>
    </dgm:pt>
    <dgm:pt modelId="{FD1BD7D0-3B02-4200-9FD0-A9B30EE06802}" type="parTrans" cxnId="{577CCD68-B2AB-4484-AF6C-D394565A4DE1}">
      <dgm:prSet/>
      <dgm:spPr/>
      <dgm:t>
        <a:bodyPr/>
        <a:lstStyle/>
        <a:p>
          <a:endParaRPr lang="en-US"/>
        </a:p>
      </dgm:t>
    </dgm:pt>
    <dgm:pt modelId="{45FA13C2-E9CB-4A1B-9883-3E97BD1F50DC}" type="sibTrans" cxnId="{577CCD68-B2AB-4484-AF6C-D394565A4DE1}">
      <dgm:prSet/>
      <dgm:spPr/>
      <dgm:t>
        <a:bodyPr/>
        <a:lstStyle/>
        <a:p>
          <a:endParaRPr lang="en-US"/>
        </a:p>
      </dgm:t>
    </dgm:pt>
    <dgm:pt modelId="{A2E7B7CC-8DC6-4D78-A32B-0308061240EB}" type="pres">
      <dgm:prSet presAssocID="{A1FC9C7D-6CEC-4F60-885F-A016FE42EEF1}" presName="root" presStyleCnt="0">
        <dgm:presLayoutVars>
          <dgm:dir/>
          <dgm:resizeHandles val="exact"/>
        </dgm:presLayoutVars>
      </dgm:prSet>
      <dgm:spPr/>
    </dgm:pt>
    <dgm:pt modelId="{D3931D96-D1BC-4B59-8CF1-84CC8E5FA9E1}" type="pres">
      <dgm:prSet presAssocID="{EB7D3B79-1DC3-43EA-B576-76FC0DD1D760}" presName="compNode" presStyleCnt="0"/>
      <dgm:spPr/>
    </dgm:pt>
    <dgm:pt modelId="{D5DD5523-32B5-499D-8BF8-0A8E91032769}" type="pres">
      <dgm:prSet presAssocID="{EB7D3B79-1DC3-43EA-B576-76FC0DD1D760}" presName="bgRect" presStyleLbl="bgShp" presStyleIdx="0" presStyleCnt="5"/>
      <dgm:spPr/>
    </dgm:pt>
    <dgm:pt modelId="{B8F9AAF8-BDE3-4965-BC30-AFC2F2C61344}" type="pres">
      <dgm:prSet presAssocID="{EB7D3B79-1DC3-43EA-B576-76FC0DD1D76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CAB1ED1F-D057-473C-8001-B5B0AC262014}" type="pres">
      <dgm:prSet presAssocID="{EB7D3B79-1DC3-43EA-B576-76FC0DD1D760}" presName="spaceRect" presStyleCnt="0"/>
      <dgm:spPr/>
    </dgm:pt>
    <dgm:pt modelId="{A5B1340D-E828-44B2-8186-694E94CD4D10}" type="pres">
      <dgm:prSet presAssocID="{EB7D3B79-1DC3-43EA-B576-76FC0DD1D760}" presName="parTx" presStyleLbl="revTx" presStyleIdx="0" presStyleCnt="5">
        <dgm:presLayoutVars>
          <dgm:chMax val="0"/>
          <dgm:chPref val="0"/>
        </dgm:presLayoutVars>
      </dgm:prSet>
      <dgm:spPr/>
    </dgm:pt>
    <dgm:pt modelId="{B07AF8A7-B374-4ECB-9928-4C1939BDEE25}" type="pres">
      <dgm:prSet presAssocID="{82E4DC15-0361-47B4-AE7C-E4BAA070F0EC}" presName="sibTrans" presStyleCnt="0"/>
      <dgm:spPr/>
    </dgm:pt>
    <dgm:pt modelId="{856C9605-64DF-45C3-B3A9-28D7CB71F1BC}" type="pres">
      <dgm:prSet presAssocID="{E9D21D6A-BF3B-4C09-AFEA-33B92B97AAD3}" presName="compNode" presStyleCnt="0"/>
      <dgm:spPr/>
    </dgm:pt>
    <dgm:pt modelId="{C90DCB56-4B95-4440-A10B-64019597F1BE}" type="pres">
      <dgm:prSet presAssocID="{E9D21D6A-BF3B-4C09-AFEA-33B92B97AAD3}" presName="bgRect" presStyleLbl="bgShp" presStyleIdx="1" presStyleCnt="5"/>
      <dgm:spPr/>
    </dgm:pt>
    <dgm:pt modelId="{5067148B-CBF7-420B-A97F-1ECE93E706D5}" type="pres">
      <dgm:prSet presAssocID="{E9D21D6A-BF3B-4C09-AFEA-33B92B97AAD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3906A2C3-DF3C-4DD5-BD02-FC0F9AE056BB}" type="pres">
      <dgm:prSet presAssocID="{E9D21D6A-BF3B-4C09-AFEA-33B92B97AAD3}" presName="spaceRect" presStyleCnt="0"/>
      <dgm:spPr/>
    </dgm:pt>
    <dgm:pt modelId="{5931FC4C-D8B7-45AA-B22F-DF30E126A2C4}" type="pres">
      <dgm:prSet presAssocID="{E9D21D6A-BF3B-4C09-AFEA-33B92B97AAD3}" presName="parTx" presStyleLbl="revTx" presStyleIdx="1" presStyleCnt="5">
        <dgm:presLayoutVars>
          <dgm:chMax val="0"/>
          <dgm:chPref val="0"/>
        </dgm:presLayoutVars>
      </dgm:prSet>
      <dgm:spPr/>
    </dgm:pt>
    <dgm:pt modelId="{B350AC81-6B7C-4712-A7F6-D63DFF726876}" type="pres">
      <dgm:prSet presAssocID="{5BD16422-1C2D-437C-B8A3-F92A750CC796}" presName="sibTrans" presStyleCnt="0"/>
      <dgm:spPr/>
    </dgm:pt>
    <dgm:pt modelId="{4506A80D-0FF0-4258-A3D0-AF50C30BFEE2}" type="pres">
      <dgm:prSet presAssocID="{BE4F0146-99B0-4FB5-9936-59BBB2A91C31}" presName="compNode" presStyleCnt="0"/>
      <dgm:spPr/>
    </dgm:pt>
    <dgm:pt modelId="{8EABAC3F-709C-4CCF-9A47-F23113B547E6}" type="pres">
      <dgm:prSet presAssocID="{BE4F0146-99B0-4FB5-9936-59BBB2A91C31}" presName="bgRect" presStyleLbl="bgShp" presStyleIdx="2" presStyleCnt="5"/>
      <dgm:spPr/>
    </dgm:pt>
    <dgm:pt modelId="{FAA3AF9C-7EAC-4294-9F45-89DC77B6FFA7}" type="pres">
      <dgm:prSet presAssocID="{BE4F0146-99B0-4FB5-9936-59BBB2A91C3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C2E09BE1-E0E1-4EE9-A2F3-A4900FA03FA8}" type="pres">
      <dgm:prSet presAssocID="{BE4F0146-99B0-4FB5-9936-59BBB2A91C31}" presName="spaceRect" presStyleCnt="0"/>
      <dgm:spPr/>
    </dgm:pt>
    <dgm:pt modelId="{6EAC1A13-442D-4C80-9239-A2DB4F303296}" type="pres">
      <dgm:prSet presAssocID="{BE4F0146-99B0-4FB5-9936-59BBB2A91C31}" presName="parTx" presStyleLbl="revTx" presStyleIdx="2" presStyleCnt="5">
        <dgm:presLayoutVars>
          <dgm:chMax val="0"/>
          <dgm:chPref val="0"/>
        </dgm:presLayoutVars>
      </dgm:prSet>
      <dgm:spPr/>
    </dgm:pt>
    <dgm:pt modelId="{D2DB59D0-A613-4660-9FFC-E3D35E20C827}" type="pres">
      <dgm:prSet presAssocID="{61327719-A150-4C27-8EE0-BACDBC8CEA49}" presName="sibTrans" presStyleCnt="0"/>
      <dgm:spPr/>
    </dgm:pt>
    <dgm:pt modelId="{86925C4D-9B27-47B6-A5D8-E8A98F6A37B6}" type="pres">
      <dgm:prSet presAssocID="{EBAF1FF7-9D54-449F-94A4-8509ACCDBBA0}" presName="compNode" presStyleCnt="0"/>
      <dgm:spPr/>
    </dgm:pt>
    <dgm:pt modelId="{FA0841FC-2749-48FF-961F-90CACEFA20F1}" type="pres">
      <dgm:prSet presAssocID="{EBAF1FF7-9D54-449F-94A4-8509ACCDBBA0}" presName="bgRect" presStyleLbl="bgShp" presStyleIdx="3" presStyleCnt="5"/>
      <dgm:spPr/>
    </dgm:pt>
    <dgm:pt modelId="{0EEB1BB9-0D5F-404E-A090-0F185B27CC85}" type="pres">
      <dgm:prSet presAssocID="{EBAF1FF7-9D54-449F-94A4-8509ACCDBB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6F7ECC01-260A-45AE-8368-9B84B24ED88A}" type="pres">
      <dgm:prSet presAssocID="{EBAF1FF7-9D54-449F-94A4-8509ACCDBBA0}" presName="spaceRect" presStyleCnt="0"/>
      <dgm:spPr/>
    </dgm:pt>
    <dgm:pt modelId="{E32F59C3-BEAF-48D7-AE36-D63AA14F22D2}" type="pres">
      <dgm:prSet presAssocID="{EBAF1FF7-9D54-449F-94A4-8509ACCDBBA0}" presName="parTx" presStyleLbl="revTx" presStyleIdx="3" presStyleCnt="5">
        <dgm:presLayoutVars>
          <dgm:chMax val="0"/>
          <dgm:chPref val="0"/>
        </dgm:presLayoutVars>
      </dgm:prSet>
      <dgm:spPr/>
    </dgm:pt>
    <dgm:pt modelId="{D4588955-17A2-4D8B-80FD-9E4D2E17F2F2}" type="pres">
      <dgm:prSet presAssocID="{EAAF45AD-2091-4529-AB0D-E3B286AE7923}" presName="sibTrans" presStyleCnt="0"/>
      <dgm:spPr/>
    </dgm:pt>
    <dgm:pt modelId="{83F6580E-80DB-4128-B2F3-04008EB45C07}" type="pres">
      <dgm:prSet presAssocID="{12F9786A-9CDF-406A-AF8C-463555B5999A}" presName="compNode" presStyleCnt="0"/>
      <dgm:spPr/>
    </dgm:pt>
    <dgm:pt modelId="{D2D79971-9FC1-4E4B-BF7A-61796A547BE8}" type="pres">
      <dgm:prSet presAssocID="{12F9786A-9CDF-406A-AF8C-463555B5999A}" presName="bgRect" presStyleLbl="bgShp" presStyleIdx="4" presStyleCnt="5"/>
      <dgm:spPr/>
    </dgm:pt>
    <dgm:pt modelId="{AA6B396D-1E1D-4401-9D83-EDFBE1064CE7}" type="pres">
      <dgm:prSet presAssocID="{12F9786A-9CDF-406A-AF8C-463555B599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3EC357-BC9E-4B49-B4E2-61435D6DC8FF}" type="pres">
      <dgm:prSet presAssocID="{12F9786A-9CDF-406A-AF8C-463555B5999A}" presName="spaceRect" presStyleCnt="0"/>
      <dgm:spPr/>
    </dgm:pt>
    <dgm:pt modelId="{DDE6FE2D-B294-4F6C-A3EC-017131AA758E}" type="pres">
      <dgm:prSet presAssocID="{12F9786A-9CDF-406A-AF8C-463555B5999A}" presName="parTx" presStyleLbl="revTx" presStyleIdx="4" presStyleCnt="5">
        <dgm:presLayoutVars>
          <dgm:chMax val="0"/>
          <dgm:chPref val="0"/>
        </dgm:presLayoutVars>
      </dgm:prSet>
      <dgm:spPr/>
    </dgm:pt>
  </dgm:ptLst>
  <dgm:cxnLst>
    <dgm:cxn modelId="{7F1B1A09-4D1D-4071-85E2-6DD851D5BE02}" type="presOf" srcId="{EBAF1FF7-9D54-449F-94A4-8509ACCDBBA0}" destId="{E32F59C3-BEAF-48D7-AE36-D63AA14F22D2}" srcOrd="0" destOrd="0" presId="urn:microsoft.com/office/officeart/2018/2/layout/IconVerticalSolidList"/>
    <dgm:cxn modelId="{7379A010-96DC-4B27-9455-56647AC5CF18}" srcId="{A1FC9C7D-6CEC-4F60-885F-A016FE42EEF1}" destId="{BE4F0146-99B0-4FB5-9936-59BBB2A91C31}" srcOrd="2" destOrd="0" parTransId="{A16F8783-F7E0-453D-86BF-E10240A9B829}" sibTransId="{61327719-A150-4C27-8EE0-BACDBC8CEA49}"/>
    <dgm:cxn modelId="{ED5A9A23-BCE5-422C-ACB0-3E5B9A9EF44D}" srcId="{A1FC9C7D-6CEC-4F60-885F-A016FE42EEF1}" destId="{EBAF1FF7-9D54-449F-94A4-8509ACCDBBA0}" srcOrd="3" destOrd="0" parTransId="{F40415CB-2250-43C6-B4E8-D0CE597E1338}" sibTransId="{EAAF45AD-2091-4529-AB0D-E3B286AE7923}"/>
    <dgm:cxn modelId="{577CCD68-B2AB-4484-AF6C-D394565A4DE1}" srcId="{A1FC9C7D-6CEC-4F60-885F-A016FE42EEF1}" destId="{12F9786A-9CDF-406A-AF8C-463555B5999A}" srcOrd="4" destOrd="0" parTransId="{FD1BD7D0-3B02-4200-9FD0-A9B30EE06802}" sibTransId="{45FA13C2-E9CB-4A1B-9883-3E97BD1F50DC}"/>
    <dgm:cxn modelId="{F2ED0A83-9364-46EB-93B3-2C9E3324B06C}" type="presOf" srcId="{E9D21D6A-BF3B-4C09-AFEA-33B92B97AAD3}" destId="{5931FC4C-D8B7-45AA-B22F-DF30E126A2C4}" srcOrd="0" destOrd="0" presId="urn:microsoft.com/office/officeart/2018/2/layout/IconVerticalSolidList"/>
    <dgm:cxn modelId="{0F23B9C9-C105-4AE2-BAC4-5B945A8CC96A}" srcId="{A1FC9C7D-6CEC-4F60-885F-A016FE42EEF1}" destId="{E9D21D6A-BF3B-4C09-AFEA-33B92B97AAD3}" srcOrd="1" destOrd="0" parTransId="{1F0D2DC5-8729-4998-8E01-51E1A1FFDA9F}" sibTransId="{5BD16422-1C2D-437C-B8A3-F92A750CC796}"/>
    <dgm:cxn modelId="{BB1DC9CD-1C53-4618-AB0B-1F9171B602D6}" type="presOf" srcId="{EB7D3B79-1DC3-43EA-B576-76FC0DD1D760}" destId="{A5B1340D-E828-44B2-8186-694E94CD4D10}" srcOrd="0" destOrd="0" presId="urn:microsoft.com/office/officeart/2018/2/layout/IconVerticalSolidList"/>
    <dgm:cxn modelId="{10CB1BDF-BBE5-4FF1-93F3-17EF821216D0}" type="presOf" srcId="{12F9786A-9CDF-406A-AF8C-463555B5999A}" destId="{DDE6FE2D-B294-4F6C-A3EC-017131AA758E}" srcOrd="0" destOrd="0" presId="urn:microsoft.com/office/officeart/2018/2/layout/IconVerticalSolidList"/>
    <dgm:cxn modelId="{7BFC4AF8-54C2-432C-9973-617EE5E400E1}" srcId="{A1FC9C7D-6CEC-4F60-885F-A016FE42EEF1}" destId="{EB7D3B79-1DC3-43EA-B576-76FC0DD1D760}" srcOrd="0" destOrd="0" parTransId="{9AF63527-7DA0-4F42-BA25-11368E17E969}" sibTransId="{82E4DC15-0361-47B4-AE7C-E4BAA070F0EC}"/>
    <dgm:cxn modelId="{66DB28F9-C861-4588-B9C4-7FEC6DFD666A}" type="presOf" srcId="{BE4F0146-99B0-4FB5-9936-59BBB2A91C31}" destId="{6EAC1A13-442D-4C80-9239-A2DB4F303296}" srcOrd="0" destOrd="0" presId="urn:microsoft.com/office/officeart/2018/2/layout/IconVerticalSolidList"/>
    <dgm:cxn modelId="{F09179FA-F93C-4FFA-8C5A-865D1F433A6E}" type="presOf" srcId="{A1FC9C7D-6CEC-4F60-885F-A016FE42EEF1}" destId="{A2E7B7CC-8DC6-4D78-A32B-0308061240EB}" srcOrd="0" destOrd="0" presId="urn:microsoft.com/office/officeart/2018/2/layout/IconVerticalSolidList"/>
    <dgm:cxn modelId="{7F814F6C-2146-4A5E-9473-A2BBDC526002}" type="presParOf" srcId="{A2E7B7CC-8DC6-4D78-A32B-0308061240EB}" destId="{D3931D96-D1BC-4B59-8CF1-84CC8E5FA9E1}" srcOrd="0" destOrd="0" presId="urn:microsoft.com/office/officeart/2018/2/layout/IconVerticalSolidList"/>
    <dgm:cxn modelId="{3D2690D9-A482-446F-A6D3-E9D54D7607A2}" type="presParOf" srcId="{D3931D96-D1BC-4B59-8CF1-84CC8E5FA9E1}" destId="{D5DD5523-32B5-499D-8BF8-0A8E91032769}" srcOrd="0" destOrd="0" presId="urn:microsoft.com/office/officeart/2018/2/layout/IconVerticalSolidList"/>
    <dgm:cxn modelId="{34AC834E-F0A7-412B-8E60-B5ABFF712771}" type="presParOf" srcId="{D3931D96-D1BC-4B59-8CF1-84CC8E5FA9E1}" destId="{B8F9AAF8-BDE3-4965-BC30-AFC2F2C61344}" srcOrd="1" destOrd="0" presId="urn:microsoft.com/office/officeart/2018/2/layout/IconVerticalSolidList"/>
    <dgm:cxn modelId="{B6D4E240-DC67-419A-BC38-3D82D7146E21}" type="presParOf" srcId="{D3931D96-D1BC-4B59-8CF1-84CC8E5FA9E1}" destId="{CAB1ED1F-D057-473C-8001-B5B0AC262014}" srcOrd="2" destOrd="0" presId="urn:microsoft.com/office/officeart/2018/2/layout/IconVerticalSolidList"/>
    <dgm:cxn modelId="{12F43C6D-6338-4A38-A197-BF83A7455917}" type="presParOf" srcId="{D3931D96-D1BC-4B59-8CF1-84CC8E5FA9E1}" destId="{A5B1340D-E828-44B2-8186-694E94CD4D10}" srcOrd="3" destOrd="0" presId="urn:microsoft.com/office/officeart/2018/2/layout/IconVerticalSolidList"/>
    <dgm:cxn modelId="{6097B784-2470-493D-B62D-73FA3779C1F9}" type="presParOf" srcId="{A2E7B7CC-8DC6-4D78-A32B-0308061240EB}" destId="{B07AF8A7-B374-4ECB-9928-4C1939BDEE25}" srcOrd="1" destOrd="0" presId="urn:microsoft.com/office/officeart/2018/2/layout/IconVerticalSolidList"/>
    <dgm:cxn modelId="{06FA0298-7F2B-4F73-9F4B-96D9FABF7439}" type="presParOf" srcId="{A2E7B7CC-8DC6-4D78-A32B-0308061240EB}" destId="{856C9605-64DF-45C3-B3A9-28D7CB71F1BC}" srcOrd="2" destOrd="0" presId="urn:microsoft.com/office/officeart/2018/2/layout/IconVerticalSolidList"/>
    <dgm:cxn modelId="{26064EF2-9E04-4D51-8611-94EA85C4B972}" type="presParOf" srcId="{856C9605-64DF-45C3-B3A9-28D7CB71F1BC}" destId="{C90DCB56-4B95-4440-A10B-64019597F1BE}" srcOrd="0" destOrd="0" presId="urn:microsoft.com/office/officeart/2018/2/layout/IconVerticalSolidList"/>
    <dgm:cxn modelId="{E141FF5F-5B98-4DE2-BD5E-93463466347A}" type="presParOf" srcId="{856C9605-64DF-45C3-B3A9-28D7CB71F1BC}" destId="{5067148B-CBF7-420B-A97F-1ECE93E706D5}" srcOrd="1" destOrd="0" presId="urn:microsoft.com/office/officeart/2018/2/layout/IconVerticalSolidList"/>
    <dgm:cxn modelId="{410465EC-1589-4BB8-B70C-C3C57EDBC3DA}" type="presParOf" srcId="{856C9605-64DF-45C3-B3A9-28D7CB71F1BC}" destId="{3906A2C3-DF3C-4DD5-BD02-FC0F9AE056BB}" srcOrd="2" destOrd="0" presId="urn:microsoft.com/office/officeart/2018/2/layout/IconVerticalSolidList"/>
    <dgm:cxn modelId="{B1ACE4B3-38A1-41EE-96DF-ACC07EA7132A}" type="presParOf" srcId="{856C9605-64DF-45C3-B3A9-28D7CB71F1BC}" destId="{5931FC4C-D8B7-45AA-B22F-DF30E126A2C4}" srcOrd="3" destOrd="0" presId="urn:microsoft.com/office/officeart/2018/2/layout/IconVerticalSolidList"/>
    <dgm:cxn modelId="{BC63F8C5-7642-4DC6-9A2D-295EF6824D0B}" type="presParOf" srcId="{A2E7B7CC-8DC6-4D78-A32B-0308061240EB}" destId="{B350AC81-6B7C-4712-A7F6-D63DFF726876}" srcOrd="3" destOrd="0" presId="urn:microsoft.com/office/officeart/2018/2/layout/IconVerticalSolidList"/>
    <dgm:cxn modelId="{99948AEC-82D8-4303-B244-6DDB5A27AD70}" type="presParOf" srcId="{A2E7B7CC-8DC6-4D78-A32B-0308061240EB}" destId="{4506A80D-0FF0-4258-A3D0-AF50C30BFEE2}" srcOrd="4" destOrd="0" presId="urn:microsoft.com/office/officeart/2018/2/layout/IconVerticalSolidList"/>
    <dgm:cxn modelId="{CEB93D4F-93E5-4BC5-B25F-454C9369C91A}" type="presParOf" srcId="{4506A80D-0FF0-4258-A3D0-AF50C30BFEE2}" destId="{8EABAC3F-709C-4CCF-9A47-F23113B547E6}" srcOrd="0" destOrd="0" presId="urn:microsoft.com/office/officeart/2018/2/layout/IconVerticalSolidList"/>
    <dgm:cxn modelId="{9B1881EE-ACC3-4E8B-A3F1-55AA486A3753}" type="presParOf" srcId="{4506A80D-0FF0-4258-A3D0-AF50C30BFEE2}" destId="{FAA3AF9C-7EAC-4294-9F45-89DC77B6FFA7}" srcOrd="1" destOrd="0" presId="urn:microsoft.com/office/officeart/2018/2/layout/IconVerticalSolidList"/>
    <dgm:cxn modelId="{D51C5E5C-3A2E-42F9-9BD4-48360AF0FF4B}" type="presParOf" srcId="{4506A80D-0FF0-4258-A3D0-AF50C30BFEE2}" destId="{C2E09BE1-E0E1-4EE9-A2F3-A4900FA03FA8}" srcOrd="2" destOrd="0" presId="urn:microsoft.com/office/officeart/2018/2/layout/IconVerticalSolidList"/>
    <dgm:cxn modelId="{3143896F-433F-4DDA-85FE-CDB2BE1341AB}" type="presParOf" srcId="{4506A80D-0FF0-4258-A3D0-AF50C30BFEE2}" destId="{6EAC1A13-442D-4C80-9239-A2DB4F303296}" srcOrd="3" destOrd="0" presId="urn:microsoft.com/office/officeart/2018/2/layout/IconVerticalSolidList"/>
    <dgm:cxn modelId="{B6AA3BFC-C424-4B1D-9216-AC8F7AB12BBD}" type="presParOf" srcId="{A2E7B7CC-8DC6-4D78-A32B-0308061240EB}" destId="{D2DB59D0-A613-4660-9FFC-E3D35E20C827}" srcOrd="5" destOrd="0" presId="urn:microsoft.com/office/officeart/2018/2/layout/IconVerticalSolidList"/>
    <dgm:cxn modelId="{F8064654-7EA5-457C-A5BE-CA72402CD8F9}" type="presParOf" srcId="{A2E7B7CC-8DC6-4D78-A32B-0308061240EB}" destId="{86925C4D-9B27-47B6-A5D8-E8A98F6A37B6}" srcOrd="6" destOrd="0" presId="urn:microsoft.com/office/officeart/2018/2/layout/IconVerticalSolidList"/>
    <dgm:cxn modelId="{28A71460-8E38-4288-9344-2DF0DE69C76A}" type="presParOf" srcId="{86925C4D-9B27-47B6-A5D8-E8A98F6A37B6}" destId="{FA0841FC-2749-48FF-961F-90CACEFA20F1}" srcOrd="0" destOrd="0" presId="urn:microsoft.com/office/officeart/2018/2/layout/IconVerticalSolidList"/>
    <dgm:cxn modelId="{3B3B9793-5F8E-4CE3-8A99-10149048649C}" type="presParOf" srcId="{86925C4D-9B27-47B6-A5D8-E8A98F6A37B6}" destId="{0EEB1BB9-0D5F-404E-A090-0F185B27CC85}" srcOrd="1" destOrd="0" presId="urn:microsoft.com/office/officeart/2018/2/layout/IconVerticalSolidList"/>
    <dgm:cxn modelId="{B6246091-4D54-4AFA-8F79-17AE6F451170}" type="presParOf" srcId="{86925C4D-9B27-47B6-A5D8-E8A98F6A37B6}" destId="{6F7ECC01-260A-45AE-8368-9B84B24ED88A}" srcOrd="2" destOrd="0" presId="urn:microsoft.com/office/officeart/2018/2/layout/IconVerticalSolidList"/>
    <dgm:cxn modelId="{11FB8FDD-7588-4232-A343-AA8C4444EC7B}" type="presParOf" srcId="{86925C4D-9B27-47B6-A5D8-E8A98F6A37B6}" destId="{E32F59C3-BEAF-48D7-AE36-D63AA14F22D2}" srcOrd="3" destOrd="0" presId="urn:microsoft.com/office/officeart/2018/2/layout/IconVerticalSolidList"/>
    <dgm:cxn modelId="{A8DB6C21-E5A1-43DD-9050-60346D06935F}" type="presParOf" srcId="{A2E7B7CC-8DC6-4D78-A32B-0308061240EB}" destId="{D4588955-17A2-4D8B-80FD-9E4D2E17F2F2}" srcOrd="7" destOrd="0" presId="urn:microsoft.com/office/officeart/2018/2/layout/IconVerticalSolidList"/>
    <dgm:cxn modelId="{07786825-75DF-4DA9-87B8-7C1CAEB4B2E2}" type="presParOf" srcId="{A2E7B7CC-8DC6-4D78-A32B-0308061240EB}" destId="{83F6580E-80DB-4128-B2F3-04008EB45C07}" srcOrd="8" destOrd="0" presId="urn:microsoft.com/office/officeart/2018/2/layout/IconVerticalSolidList"/>
    <dgm:cxn modelId="{79216196-4BD7-4624-BEE1-D6DF087C0903}" type="presParOf" srcId="{83F6580E-80DB-4128-B2F3-04008EB45C07}" destId="{D2D79971-9FC1-4E4B-BF7A-61796A547BE8}" srcOrd="0" destOrd="0" presId="urn:microsoft.com/office/officeart/2018/2/layout/IconVerticalSolidList"/>
    <dgm:cxn modelId="{80A0B75D-5DF6-4F35-A5EA-35873D2B39CB}" type="presParOf" srcId="{83F6580E-80DB-4128-B2F3-04008EB45C07}" destId="{AA6B396D-1E1D-4401-9D83-EDFBE1064CE7}" srcOrd="1" destOrd="0" presId="urn:microsoft.com/office/officeart/2018/2/layout/IconVerticalSolidList"/>
    <dgm:cxn modelId="{20B39F3F-C64F-4644-B0D7-FD4C757128CF}" type="presParOf" srcId="{83F6580E-80DB-4128-B2F3-04008EB45C07}" destId="{103EC357-BC9E-4B49-B4E2-61435D6DC8FF}" srcOrd="2" destOrd="0" presId="urn:microsoft.com/office/officeart/2018/2/layout/IconVerticalSolidList"/>
    <dgm:cxn modelId="{BF7DE03D-7131-4FF4-B233-5130BD5204A5}" type="presParOf" srcId="{83F6580E-80DB-4128-B2F3-04008EB45C07}" destId="{DDE6FE2D-B294-4F6C-A3EC-017131AA75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4624A4-0E44-403E-9EE2-558892768314}"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353CE152-28C7-44E7-B69D-ADEB2F3CC9F8}">
      <dgm:prSet/>
      <dgm:spPr/>
      <dgm:t>
        <a:bodyPr/>
        <a:lstStyle/>
        <a:p>
          <a:r>
            <a:rPr lang="en-US" dirty="0"/>
            <a:t>Sketches and concept drawings are valuable in early design stages as they quickly capture ideas, allow for exploration of multiple concepts, and facilitate easy communication among team members, helping shape the initial direction of a product.</a:t>
          </a:r>
        </a:p>
      </dgm:t>
    </dgm:pt>
    <dgm:pt modelId="{4139339C-B681-4AE1-B02F-4F22DE61B0E0}" type="parTrans" cxnId="{B804A87C-0FA5-434C-A903-E209A1C06643}">
      <dgm:prSet/>
      <dgm:spPr/>
      <dgm:t>
        <a:bodyPr/>
        <a:lstStyle/>
        <a:p>
          <a:endParaRPr lang="en-US"/>
        </a:p>
      </dgm:t>
    </dgm:pt>
    <dgm:pt modelId="{95AF3B07-14D0-4EF5-8470-4433020949DA}" type="sibTrans" cxnId="{B804A87C-0FA5-434C-A903-E209A1C06643}">
      <dgm:prSet/>
      <dgm:spPr/>
      <dgm:t>
        <a:bodyPr/>
        <a:lstStyle/>
        <a:p>
          <a:endParaRPr lang="en-US"/>
        </a:p>
      </dgm:t>
    </dgm:pt>
    <dgm:pt modelId="{4C80A640-EC2A-4C7C-BA52-23F4A3912070}">
      <dgm:prSet/>
      <dgm:spPr/>
      <dgm:t>
        <a:bodyPr/>
        <a:lstStyle/>
        <a:p>
          <a:r>
            <a:rPr lang="en-US" dirty="0"/>
            <a:t>Hand-drawn sketches are crucial in early idea generation, quickly visualizing concepts without detail commitment. For instance, a designer might sketch various ergonomic chair ideas, exploring shapes and features to refine concepts effectively, as shown in the example image.</a:t>
          </a:r>
        </a:p>
      </dgm:t>
    </dgm:pt>
    <dgm:pt modelId="{14311807-DA5F-4F33-A228-583650974EC6}" type="parTrans" cxnId="{69577C9A-CF31-4E0B-9286-025ED4C7AE06}">
      <dgm:prSet/>
      <dgm:spPr/>
      <dgm:t>
        <a:bodyPr/>
        <a:lstStyle/>
        <a:p>
          <a:endParaRPr lang="en-US"/>
        </a:p>
      </dgm:t>
    </dgm:pt>
    <dgm:pt modelId="{43F18153-B5C1-4A65-8682-9883D0A9A914}" type="sibTrans" cxnId="{69577C9A-CF31-4E0B-9286-025ED4C7AE06}">
      <dgm:prSet/>
      <dgm:spPr/>
      <dgm:t>
        <a:bodyPr/>
        <a:lstStyle/>
        <a:p>
          <a:endParaRPr lang="en-US"/>
        </a:p>
      </dgm:t>
    </dgm:pt>
    <dgm:pt modelId="{2D21CCEC-8615-4A8C-AD43-872783DFBACD}" type="pres">
      <dgm:prSet presAssocID="{5B4624A4-0E44-403E-9EE2-558892768314}" presName="vert0" presStyleCnt="0">
        <dgm:presLayoutVars>
          <dgm:dir/>
          <dgm:animOne val="branch"/>
          <dgm:animLvl val="lvl"/>
        </dgm:presLayoutVars>
      </dgm:prSet>
      <dgm:spPr/>
    </dgm:pt>
    <dgm:pt modelId="{8D7FA6E5-34F3-4FF3-8AEC-87BF28445D69}" type="pres">
      <dgm:prSet presAssocID="{353CE152-28C7-44E7-B69D-ADEB2F3CC9F8}" presName="thickLine" presStyleLbl="alignNode1" presStyleIdx="0" presStyleCnt="2"/>
      <dgm:spPr/>
    </dgm:pt>
    <dgm:pt modelId="{7C14E8D2-7426-4FF9-8E05-10C42C7064F5}" type="pres">
      <dgm:prSet presAssocID="{353CE152-28C7-44E7-B69D-ADEB2F3CC9F8}" presName="horz1" presStyleCnt="0"/>
      <dgm:spPr/>
    </dgm:pt>
    <dgm:pt modelId="{BC3CB35D-AE37-40FA-B6D9-98E21C5081FB}" type="pres">
      <dgm:prSet presAssocID="{353CE152-28C7-44E7-B69D-ADEB2F3CC9F8}" presName="tx1" presStyleLbl="revTx" presStyleIdx="0" presStyleCnt="2"/>
      <dgm:spPr/>
    </dgm:pt>
    <dgm:pt modelId="{259E4544-CC2A-4AB7-9386-2F01984119FA}" type="pres">
      <dgm:prSet presAssocID="{353CE152-28C7-44E7-B69D-ADEB2F3CC9F8}" presName="vert1" presStyleCnt="0"/>
      <dgm:spPr/>
    </dgm:pt>
    <dgm:pt modelId="{E4CD63AB-BD3E-4091-89E0-FE3EA6226D8D}" type="pres">
      <dgm:prSet presAssocID="{4C80A640-EC2A-4C7C-BA52-23F4A3912070}" presName="thickLine" presStyleLbl="alignNode1" presStyleIdx="1" presStyleCnt="2"/>
      <dgm:spPr/>
    </dgm:pt>
    <dgm:pt modelId="{C6EFFDD1-BF79-4E8E-9FA8-8A5428C67AD6}" type="pres">
      <dgm:prSet presAssocID="{4C80A640-EC2A-4C7C-BA52-23F4A3912070}" presName="horz1" presStyleCnt="0"/>
      <dgm:spPr/>
    </dgm:pt>
    <dgm:pt modelId="{65AB64BB-A7F3-424C-BC91-0788E37D6206}" type="pres">
      <dgm:prSet presAssocID="{4C80A640-EC2A-4C7C-BA52-23F4A3912070}" presName="tx1" presStyleLbl="revTx" presStyleIdx="1" presStyleCnt="2"/>
      <dgm:spPr/>
    </dgm:pt>
    <dgm:pt modelId="{F9756420-AB32-4A15-9191-6FAEFE2F3412}" type="pres">
      <dgm:prSet presAssocID="{4C80A640-EC2A-4C7C-BA52-23F4A3912070}" presName="vert1" presStyleCnt="0"/>
      <dgm:spPr/>
    </dgm:pt>
  </dgm:ptLst>
  <dgm:cxnLst>
    <dgm:cxn modelId="{A62F3221-1068-4C62-A9E9-595E815C23AE}" type="presOf" srcId="{4C80A640-EC2A-4C7C-BA52-23F4A3912070}" destId="{65AB64BB-A7F3-424C-BC91-0788E37D6206}" srcOrd="0" destOrd="0" presId="urn:microsoft.com/office/officeart/2008/layout/LinedList"/>
    <dgm:cxn modelId="{B804A87C-0FA5-434C-A903-E209A1C06643}" srcId="{5B4624A4-0E44-403E-9EE2-558892768314}" destId="{353CE152-28C7-44E7-B69D-ADEB2F3CC9F8}" srcOrd="0" destOrd="0" parTransId="{4139339C-B681-4AE1-B02F-4F22DE61B0E0}" sibTransId="{95AF3B07-14D0-4EF5-8470-4433020949DA}"/>
    <dgm:cxn modelId="{69577C9A-CF31-4E0B-9286-025ED4C7AE06}" srcId="{5B4624A4-0E44-403E-9EE2-558892768314}" destId="{4C80A640-EC2A-4C7C-BA52-23F4A3912070}" srcOrd="1" destOrd="0" parTransId="{14311807-DA5F-4F33-A228-583650974EC6}" sibTransId="{43F18153-B5C1-4A65-8682-9883D0A9A914}"/>
    <dgm:cxn modelId="{F2D771A6-98B4-47E2-B682-018F9981C41C}" type="presOf" srcId="{353CE152-28C7-44E7-B69D-ADEB2F3CC9F8}" destId="{BC3CB35D-AE37-40FA-B6D9-98E21C5081FB}" srcOrd="0" destOrd="0" presId="urn:microsoft.com/office/officeart/2008/layout/LinedList"/>
    <dgm:cxn modelId="{3395CCA9-D1B5-459E-8C16-124965A87F0B}" type="presOf" srcId="{5B4624A4-0E44-403E-9EE2-558892768314}" destId="{2D21CCEC-8615-4A8C-AD43-872783DFBACD}" srcOrd="0" destOrd="0" presId="urn:microsoft.com/office/officeart/2008/layout/LinedList"/>
    <dgm:cxn modelId="{2D847686-9BA6-45AB-9735-840D318CC007}" type="presParOf" srcId="{2D21CCEC-8615-4A8C-AD43-872783DFBACD}" destId="{8D7FA6E5-34F3-4FF3-8AEC-87BF28445D69}" srcOrd="0" destOrd="0" presId="urn:microsoft.com/office/officeart/2008/layout/LinedList"/>
    <dgm:cxn modelId="{B4841DDD-5A4B-45BE-8A01-A998DD2D8B27}" type="presParOf" srcId="{2D21CCEC-8615-4A8C-AD43-872783DFBACD}" destId="{7C14E8D2-7426-4FF9-8E05-10C42C7064F5}" srcOrd="1" destOrd="0" presId="urn:microsoft.com/office/officeart/2008/layout/LinedList"/>
    <dgm:cxn modelId="{14A545E3-17E8-4737-B26D-5385B143C4BF}" type="presParOf" srcId="{7C14E8D2-7426-4FF9-8E05-10C42C7064F5}" destId="{BC3CB35D-AE37-40FA-B6D9-98E21C5081FB}" srcOrd="0" destOrd="0" presId="urn:microsoft.com/office/officeart/2008/layout/LinedList"/>
    <dgm:cxn modelId="{B6FC1B8C-3B35-403F-91C8-7E6E857796EA}" type="presParOf" srcId="{7C14E8D2-7426-4FF9-8E05-10C42C7064F5}" destId="{259E4544-CC2A-4AB7-9386-2F01984119FA}" srcOrd="1" destOrd="0" presId="urn:microsoft.com/office/officeart/2008/layout/LinedList"/>
    <dgm:cxn modelId="{57FC106E-4DAD-4054-8B51-E96792A44512}" type="presParOf" srcId="{2D21CCEC-8615-4A8C-AD43-872783DFBACD}" destId="{E4CD63AB-BD3E-4091-89E0-FE3EA6226D8D}" srcOrd="2" destOrd="0" presId="urn:microsoft.com/office/officeart/2008/layout/LinedList"/>
    <dgm:cxn modelId="{8AD56D3A-0F5F-44D0-A438-744F81317445}" type="presParOf" srcId="{2D21CCEC-8615-4A8C-AD43-872783DFBACD}" destId="{C6EFFDD1-BF79-4E8E-9FA8-8A5428C67AD6}" srcOrd="3" destOrd="0" presId="urn:microsoft.com/office/officeart/2008/layout/LinedList"/>
    <dgm:cxn modelId="{0FAFB66B-A69D-4794-916D-45B52B7027B3}" type="presParOf" srcId="{C6EFFDD1-BF79-4E8E-9FA8-8A5428C67AD6}" destId="{65AB64BB-A7F3-424C-BC91-0788E37D6206}" srcOrd="0" destOrd="0" presId="urn:microsoft.com/office/officeart/2008/layout/LinedList"/>
    <dgm:cxn modelId="{37F2E38C-AB1D-4866-B94F-5F989882F705}" type="presParOf" srcId="{C6EFFDD1-BF79-4E8E-9FA8-8A5428C67AD6}" destId="{F9756420-AB32-4A15-9191-6FAEFE2F341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D5523-32B5-499D-8BF8-0A8E91032769}">
      <dsp:nvSpPr>
        <dsp:cNvPr id="0" name=""/>
        <dsp:cNvSpPr/>
      </dsp:nvSpPr>
      <dsp:spPr>
        <a:xfrm>
          <a:off x="0" y="4514"/>
          <a:ext cx="6668792" cy="9614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9AAF8-BDE3-4965-BC30-AFC2F2C61344}">
      <dsp:nvSpPr>
        <dsp:cNvPr id="0" name=""/>
        <dsp:cNvSpPr/>
      </dsp:nvSpPr>
      <dsp:spPr>
        <a:xfrm>
          <a:off x="290852" y="220850"/>
          <a:ext cx="528822" cy="5288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B1340D-E828-44B2-8186-694E94CD4D10}">
      <dsp:nvSpPr>
        <dsp:cNvPr id="0" name=""/>
        <dsp:cNvSpPr/>
      </dsp:nvSpPr>
      <dsp:spPr>
        <a:xfrm>
          <a:off x="1110527" y="4514"/>
          <a:ext cx="5558264" cy="96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8" tIns="101758" rIns="101758" bIns="101758" numCol="1" spcCol="1270" anchor="ctr" anchorCtr="0">
          <a:noAutofit/>
        </a:bodyPr>
        <a:lstStyle/>
        <a:p>
          <a:pPr marL="0" lvl="0" indent="0" algn="l" defTabSz="844550">
            <a:lnSpc>
              <a:spcPct val="90000"/>
            </a:lnSpc>
            <a:spcBef>
              <a:spcPct val="0"/>
            </a:spcBef>
            <a:spcAft>
              <a:spcPct val="35000"/>
            </a:spcAft>
            <a:buNone/>
          </a:pPr>
          <a:r>
            <a:rPr lang="en-IN" sz="1900" b="1" kern="1200"/>
            <a:t>Introduction to Visualization</a:t>
          </a:r>
          <a:endParaRPr lang="en-US" sz="1900" kern="1200"/>
        </a:p>
      </dsp:txBody>
      <dsp:txXfrm>
        <a:off x="1110527" y="4514"/>
        <a:ext cx="5558264" cy="961495"/>
      </dsp:txXfrm>
    </dsp:sp>
    <dsp:sp modelId="{C90DCB56-4B95-4440-A10B-64019597F1BE}">
      <dsp:nvSpPr>
        <dsp:cNvPr id="0" name=""/>
        <dsp:cNvSpPr/>
      </dsp:nvSpPr>
      <dsp:spPr>
        <a:xfrm>
          <a:off x="0" y="1206383"/>
          <a:ext cx="6668792" cy="9614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7148B-CBF7-420B-A97F-1ECE93E706D5}">
      <dsp:nvSpPr>
        <dsp:cNvPr id="0" name=""/>
        <dsp:cNvSpPr/>
      </dsp:nvSpPr>
      <dsp:spPr>
        <a:xfrm>
          <a:off x="290852" y="1422719"/>
          <a:ext cx="528822" cy="5288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1FC4C-D8B7-45AA-B22F-DF30E126A2C4}">
      <dsp:nvSpPr>
        <dsp:cNvPr id="0" name=""/>
        <dsp:cNvSpPr/>
      </dsp:nvSpPr>
      <dsp:spPr>
        <a:xfrm>
          <a:off x="1110527" y="1206383"/>
          <a:ext cx="5558264" cy="96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8" tIns="101758" rIns="101758" bIns="101758" numCol="1" spcCol="1270" anchor="ctr" anchorCtr="0">
          <a:noAutofit/>
        </a:bodyPr>
        <a:lstStyle/>
        <a:p>
          <a:pPr marL="0" lvl="0" indent="0" algn="l" defTabSz="844550">
            <a:lnSpc>
              <a:spcPct val="90000"/>
            </a:lnSpc>
            <a:spcBef>
              <a:spcPct val="0"/>
            </a:spcBef>
            <a:spcAft>
              <a:spcPct val="35000"/>
            </a:spcAft>
            <a:buNone/>
          </a:pPr>
          <a:r>
            <a:rPr lang="en-IN" sz="1900" b="1" kern="1200"/>
            <a:t>Importance of Prototyping</a:t>
          </a:r>
          <a:endParaRPr lang="en-US" sz="1900" kern="1200"/>
        </a:p>
      </dsp:txBody>
      <dsp:txXfrm>
        <a:off x="1110527" y="1206383"/>
        <a:ext cx="5558264" cy="961495"/>
      </dsp:txXfrm>
    </dsp:sp>
    <dsp:sp modelId="{8EABAC3F-709C-4CCF-9A47-F23113B547E6}">
      <dsp:nvSpPr>
        <dsp:cNvPr id="0" name=""/>
        <dsp:cNvSpPr/>
      </dsp:nvSpPr>
      <dsp:spPr>
        <a:xfrm>
          <a:off x="0" y="2408252"/>
          <a:ext cx="6668792" cy="9614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3AF9C-7EAC-4294-9F45-89DC77B6FFA7}">
      <dsp:nvSpPr>
        <dsp:cNvPr id="0" name=""/>
        <dsp:cNvSpPr/>
      </dsp:nvSpPr>
      <dsp:spPr>
        <a:xfrm>
          <a:off x="290852" y="2624588"/>
          <a:ext cx="528822" cy="5288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AC1A13-442D-4C80-9239-A2DB4F303296}">
      <dsp:nvSpPr>
        <dsp:cNvPr id="0" name=""/>
        <dsp:cNvSpPr/>
      </dsp:nvSpPr>
      <dsp:spPr>
        <a:xfrm>
          <a:off x="1110527" y="2408252"/>
          <a:ext cx="5558264" cy="96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8" tIns="101758" rIns="101758" bIns="101758" numCol="1" spcCol="1270" anchor="ctr" anchorCtr="0">
          <a:noAutofit/>
        </a:bodyPr>
        <a:lstStyle/>
        <a:p>
          <a:pPr marL="0" lvl="0" indent="0" algn="l" defTabSz="844550">
            <a:lnSpc>
              <a:spcPct val="90000"/>
            </a:lnSpc>
            <a:spcBef>
              <a:spcPct val="0"/>
            </a:spcBef>
            <a:spcAft>
              <a:spcPct val="35000"/>
            </a:spcAft>
            <a:buNone/>
          </a:pPr>
          <a:r>
            <a:rPr lang="en-IN" sz="1900" b="1" kern="1200"/>
            <a:t>Types of Visualization</a:t>
          </a:r>
          <a:endParaRPr lang="en-US" sz="1900" kern="1200"/>
        </a:p>
      </dsp:txBody>
      <dsp:txXfrm>
        <a:off x="1110527" y="2408252"/>
        <a:ext cx="5558264" cy="961495"/>
      </dsp:txXfrm>
    </dsp:sp>
    <dsp:sp modelId="{FA0841FC-2749-48FF-961F-90CACEFA20F1}">
      <dsp:nvSpPr>
        <dsp:cNvPr id="0" name=""/>
        <dsp:cNvSpPr/>
      </dsp:nvSpPr>
      <dsp:spPr>
        <a:xfrm>
          <a:off x="0" y="3610121"/>
          <a:ext cx="6668792" cy="9614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EB1BB9-0D5F-404E-A090-0F185B27CC85}">
      <dsp:nvSpPr>
        <dsp:cNvPr id="0" name=""/>
        <dsp:cNvSpPr/>
      </dsp:nvSpPr>
      <dsp:spPr>
        <a:xfrm>
          <a:off x="290852" y="3826457"/>
          <a:ext cx="528822" cy="5288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F59C3-BEAF-48D7-AE36-D63AA14F22D2}">
      <dsp:nvSpPr>
        <dsp:cNvPr id="0" name=""/>
        <dsp:cNvSpPr/>
      </dsp:nvSpPr>
      <dsp:spPr>
        <a:xfrm>
          <a:off x="1110527" y="3610121"/>
          <a:ext cx="5558264" cy="96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8" tIns="101758" rIns="101758" bIns="101758" numCol="1" spcCol="1270" anchor="ctr" anchorCtr="0">
          <a:noAutofit/>
        </a:bodyPr>
        <a:lstStyle/>
        <a:p>
          <a:pPr marL="0" lvl="0" indent="0" algn="l" defTabSz="844550">
            <a:lnSpc>
              <a:spcPct val="90000"/>
            </a:lnSpc>
            <a:spcBef>
              <a:spcPct val="0"/>
            </a:spcBef>
            <a:spcAft>
              <a:spcPct val="35000"/>
            </a:spcAft>
            <a:buNone/>
          </a:pPr>
          <a:r>
            <a:rPr lang="en-IN" sz="1900" b="1" kern="1200"/>
            <a:t>Prototyping Tools and Techniques</a:t>
          </a:r>
          <a:endParaRPr lang="en-US" sz="1900" kern="1200"/>
        </a:p>
      </dsp:txBody>
      <dsp:txXfrm>
        <a:off x="1110527" y="3610121"/>
        <a:ext cx="5558264" cy="961495"/>
      </dsp:txXfrm>
    </dsp:sp>
    <dsp:sp modelId="{D2D79971-9FC1-4E4B-BF7A-61796A547BE8}">
      <dsp:nvSpPr>
        <dsp:cNvPr id="0" name=""/>
        <dsp:cNvSpPr/>
      </dsp:nvSpPr>
      <dsp:spPr>
        <a:xfrm>
          <a:off x="0" y="4811990"/>
          <a:ext cx="6668792" cy="9614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B396D-1E1D-4401-9D83-EDFBE1064CE7}">
      <dsp:nvSpPr>
        <dsp:cNvPr id="0" name=""/>
        <dsp:cNvSpPr/>
      </dsp:nvSpPr>
      <dsp:spPr>
        <a:xfrm>
          <a:off x="290852" y="5028327"/>
          <a:ext cx="528822" cy="5288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E6FE2D-B294-4F6C-A3EC-017131AA758E}">
      <dsp:nvSpPr>
        <dsp:cNvPr id="0" name=""/>
        <dsp:cNvSpPr/>
      </dsp:nvSpPr>
      <dsp:spPr>
        <a:xfrm>
          <a:off x="1110527" y="4811990"/>
          <a:ext cx="5558264" cy="96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58" tIns="101758" rIns="101758" bIns="101758" numCol="1" spcCol="1270" anchor="ctr" anchorCtr="0">
          <a:noAutofit/>
        </a:bodyPr>
        <a:lstStyle/>
        <a:p>
          <a:pPr marL="0" lvl="0" indent="0" algn="l" defTabSz="844550">
            <a:lnSpc>
              <a:spcPct val="90000"/>
            </a:lnSpc>
            <a:spcBef>
              <a:spcPct val="0"/>
            </a:spcBef>
            <a:spcAft>
              <a:spcPct val="35000"/>
            </a:spcAft>
            <a:buNone/>
          </a:pPr>
          <a:r>
            <a:rPr lang="en-IN" sz="1900" b="1" kern="1200"/>
            <a:t>Best Practices</a:t>
          </a:r>
          <a:endParaRPr lang="en-US" sz="1900" kern="1200"/>
        </a:p>
      </dsp:txBody>
      <dsp:txXfrm>
        <a:off x="1110527" y="4811990"/>
        <a:ext cx="5558264" cy="961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A6E5-34F3-4FF3-8AEC-87BF28445D69}">
      <dsp:nvSpPr>
        <dsp:cNvPr id="0" name=""/>
        <dsp:cNvSpPr/>
      </dsp:nvSpPr>
      <dsp:spPr>
        <a:xfrm>
          <a:off x="0" y="0"/>
          <a:ext cx="40788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3CB35D-AE37-40FA-B6D9-98E21C5081FB}">
      <dsp:nvSpPr>
        <dsp:cNvPr id="0" name=""/>
        <dsp:cNvSpPr/>
      </dsp:nvSpPr>
      <dsp:spPr>
        <a:xfrm>
          <a:off x="0" y="0"/>
          <a:ext cx="4078800" cy="145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Sketches and concept drawings are valuable in early design stages as they quickly capture ideas, allow for exploration of multiple concepts, and facilitate easy communication among team members, helping shape the initial direction of a product.</a:t>
          </a:r>
        </a:p>
      </dsp:txBody>
      <dsp:txXfrm>
        <a:off x="0" y="0"/>
        <a:ext cx="4078800" cy="1450740"/>
      </dsp:txXfrm>
    </dsp:sp>
    <dsp:sp modelId="{E4CD63AB-BD3E-4091-89E0-FE3EA6226D8D}">
      <dsp:nvSpPr>
        <dsp:cNvPr id="0" name=""/>
        <dsp:cNvSpPr/>
      </dsp:nvSpPr>
      <dsp:spPr>
        <a:xfrm>
          <a:off x="0" y="1450740"/>
          <a:ext cx="40788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AB64BB-A7F3-424C-BC91-0788E37D6206}">
      <dsp:nvSpPr>
        <dsp:cNvPr id="0" name=""/>
        <dsp:cNvSpPr/>
      </dsp:nvSpPr>
      <dsp:spPr>
        <a:xfrm>
          <a:off x="0" y="1450740"/>
          <a:ext cx="4078800" cy="145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Hand-drawn sketches are crucial in early idea generation, quickly visualizing concepts without detail commitment. For instance, a designer might sketch various ergonomic chair ideas, exploring shapes and features to refine concepts effectively, as shown in the example image.</a:t>
          </a:r>
        </a:p>
      </dsp:txBody>
      <dsp:txXfrm>
        <a:off x="0" y="1450740"/>
        <a:ext cx="4078800" cy="14507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06C6-D75A-D650-2289-9CC657BF34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022B7-4BFB-208C-F4B6-184BBFB8F7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CDB45-9689-E3BB-5390-D06612F197D1}"/>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5" name="Footer Placeholder 4">
            <a:extLst>
              <a:ext uri="{FF2B5EF4-FFF2-40B4-BE49-F238E27FC236}">
                <a16:creationId xmlns:a16="http://schemas.microsoft.com/office/drawing/2014/main" id="{2EB9B570-2624-9F6D-0611-3C1156082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A44EF-F941-5031-8182-059C64F8CEEF}"/>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76223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CE10-41E8-F78C-4978-57193302A9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C3A66D-2EF3-339A-8211-0444028B5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39991-38B8-A279-9298-2A57B58399E0}"/>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5" name="Footer Placeholder 4">
            <a:extLst>
              <a:ext uri="{FF2B5EF4-FFF2-40B4-BE49-F238E27FC236}">
                <a16:creationId xmlns:a16="http://schemas.microsoft.com/office/drawing/2014/main" id="{2A68457C-5946-548B-8A21-C075652F5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36A53-C5EE-184A-0AAF-71D27C377E84}"/>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3700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E9316-3DAB-DE32-CA45-1E165C68BC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D1B2C7-B739-0863-0ADE-E3255E5F6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81F98-783D-CAF6-8633-A116ACB61A8F}"/>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5" name="Footer Placeholder 4">
            <a:extLst>
              <a:ext uri="{FF2B5EF4-FFF2-40B4-BE49-F238E27FC236}">
                <a16:creationId xmlns:a16="http://schemas.microsoft.com/office/drawing/2014/main" id="{ED4AB289-ECEE-41D8-A038-741B33A18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CF83F-41B7-3B23-D9B9-AEF296262264}"/>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1949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CED7-9BA3-C421-AA85-1C13E1A97B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37768D-4722-673C-6BFC-3154FC15D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1B5027-0F89-A57D-DF85-C6C6018F2E39}"/>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5" name="Footer Placeholder 4">
            <a:extLst>
              <a:ext uri="{FF2B5EF4-FFF2-40B4-BE49-F238E27FC236}">
                <a16:creationId xmlns:a16="http://schemas.microsoft.com/office/drawing/2014/main" id="{F5AF3648-B948-BC76-AB26-4116B16DF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3F069-1CE2-C6B8-4210-3D009238233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9960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6D7-2EF3-E9D5-11D4-95B4913269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A7B82-F1CC-D19E-622D-DB7E332CE5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8F7F79-FACB-E91B-99B9-C3B032E1F173}"/>
              </a:ext>
            </a:extLst>
          </p:cNvPr>
          <p:cNvSpPr>
            <a:spLocks noGrp="1"/>
          </p:cNvSpPr>
          <p:nvPr>
            <p:ph type="dt" sz="half" idx="10"/>
          </p:nvPr>
        </p:nvSpPr>
        <p:spPr/>
        <p:txBody>
          <a:bodyPr/>
          <a:lstStyle/>
          <a:p>
            <a:fld id="{4EC743F4-8769-40B4-85DF-6CB8DE9F66AA}" type="datetimeFigureOut">
              <a:rPr lang="en-US" smtClean="0"/>
              <a:t>11/12/2024</a:t>
            </a:fld>
            <a:endParaRPr lang="en-US" dirty="0"/>
          </a:p>
        </p:txBody>
      </p:sp>
      <p:sp>
        <p:nvSpPr>
          <p:cNvPr id="5" name="Footer Placeholder 4">
            <a:extLst>
              <a:ext uri="{FF2B5EF4-FFF2-40B4-BE49-F238E27FC236}">
                <a16:creationId xmlns:a16="http://schemas.microsoft.com/office/drawing/2014/main" id="{4D0BF47E-4F30-DFA8-D8C6-A98C70D65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74C28-557D-C2AD-C929-EC2C8A534B0B}"/>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94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40A4-D2A9-DE1D-6CD0-8EBE52DB4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55E59-EE37-7649-F4B0-E2A70A698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975354-BC64-FBB0-1CE1-0DA3E8A83D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AB912-D9F3-BF7A-072B-DFF8B08B4544}"/>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6" name="Footer Placeholder 5">
            <a:extLst>
              <a:ext uri="{FF2B5EF4-FFF2-40B4-BE49-F238E27FC236}">
                <a16:creationId xmlns:a16="http://schemas.microsoft.com/office/drawing/2014/main" id="{A50BE1E4-C2AF-6208-1820-5341AD641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D2C3E-5537-8BE8-30AF-7F20B3F23B2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49051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51C8-AEE3-60A4-894F-7FEBF75213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45876-D761-DF6A-14F0-B4170927E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1489C0-F5A0-B468-E60A-A5B7BEE0D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54F73C-B160-9F2A-003E-F262684D9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A2F4BB-2854-AB97-61B8-463779350F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E8DA15-BD58-921E-A16A-18D66C0F348C}"/>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8" name="Footer Placeholder 7">
            <a:extLst>
              <a:ext uri="{FF2B5EF4-FFF2-40B4-BE49-F238E27FC236}">
                <a16:creationId xmlns:a16="http://schemas.microsoft.com/office/drawing/2014/main" id="{4B3E98BF-BC88-7B2B-0962-BDB6F50CCF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8DBC7-5BE7-2AD5-23F8-F191E24A4844}"/>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1784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E6A1-43AE-80E6-969D-859DCB8B56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5634A3-EFE8-2399-D4CF-08EF34319236}"/>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4" name="Footer Placeholder 3">
            <a:extLst>
              <a:ext uri="{FF2B5EF4-FFF2-40B4-BE49-F238E27FC236}">
                <a16:creationId xmlns:a16="http://schemas.microsoft.com/office/drawing/2014/main" id="{08627CB6-0365-3268-840E-B2C5294C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FB97B9-18D1-1B97-8209-C54F17BBA437}"/>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8433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93CE79-45AD-AA51-BC32-45ABEA27ED7F}"/>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3" name="Footer Placeholder 2">
            <a:extLst>
              <a:ext uri="{FF2B5EF4-FFF2-40B4-BE49-F238E27FC236}">
                <a16:creationId xmlns:a16="http://schemas.microsoft.com/office/drawing/2014/main" id="{693885E9-B8AF-9198-2724-AA0736349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0BFBFB-1BD1-E4A4-6D7B-EB75B86379A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309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FF398-D2E4-863A-9BF4-02438484A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0DB8B9-86D9-B067-E958-DD9C02256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813206-678D-69B7-EA7E-590E65084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8A344-2D73-EFC3-EBEF-842D927620CD}"/>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6" name="Footer Placeholder 5">
            <a:extLst>
              <a:ext uri="{FF2B5EF4-FFF2-40B4-BE49-F238E27FC236}">
                <a16:creationId xmlns:a16="http://schemas.microsoft.com/office/drawing/2014/main" id="{001D20E0-225E-A7BE-5A9F-98696EC9C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84DE9-79E8-F522-DA40-05A51317F7C9}"/>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7040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2C12-90DC-8F72-4324-7C5CDBB96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36F8B7-A6D7-A449-219F-C704E88FB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2016D5-58F1-AE45-F0CD-646D4B813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1B5A73-DAEB-F207-8DD7-47EA49A42F61}"/>
              </a:ext>
            </a:extLst>
          </p:cNvPr>
          <p:cNvSpPr>
            <a:spLocks noGrp="1"/>
          </p:cNvSpPr>
          <p:nvPr>
            <p:ph type="dt" sz="half" idx="10"/>
          </p:nvPr>
        </p:nvSpPr>
        <p:spPr/>
        <p:txBody>
          <a:bodyPr/>
          <a:lstStyle/>
          <a:p>
            <a:fld id="{4EC743F4-8769-40B4-85DF-6CB8DE9F66AA}" type="datetimeFigureOut">
              <a:rPr lang="en-US" smtClean="0"/>
              <a:t>11/12/2024</a:t>
            </a:fld>
            <a:endParaRPr lang="en-US"/>
          </a:p>
        </p:txBody>
      </p:sp>
      <p:sp>
        <p:nvSpPr>
          <p:cNvPr id="6" name="Footer Placeholder 5">
            <a:extLst>
              <a:ext uri="{FF2B5EF4-FFF2-40B4-BE49-F238E27FC236}">
                <a16:creationId xmlns:a16="http://schemas.microsoft.com/office/drawing/2014/main" id="{3C500255-04B7-23E8-4D44-8E0880D77B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705EC1-9502-892E-EA13-35832B7E180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9255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BC9C7C-2434-EBB4-87EB-973D6567B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9C2522-512F-AAA4-86FF-A41E6DC72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404DC-2613-4A63-9F0F-4D92523522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C743F4-8769-40B4-85DF-6CB8DE9F66AA}" type="datetimeFigureOut">
              <a:rPr lang="en-US" smtClean="0"/>
              <a:pPr/>
              <a:t>11/12/2024</a:t>
            </a:fld>
            <a:endParaRPr lang="en-US" dirty="0"/>
          </a:p>
        </p:txBody>
      </p:sp>
      <p:sp>
        <p:nvSpPr>
          <p:cNvPr id="5" name="Footer Placeholder 4">
            <a:extLst>
              <a:ext uri="{FF2B5EF4-FFF2-40B4-BE49-F238E27FC236}">
                <a16:creationId xmlns:a16="http://schemas.microsoft.com/office/drawing/2014/main" id="{EB6D903F-572C-7383-6CFC-9864CDFEE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D4E08A7-FA21-9EA9-FCB9-66978AD836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15971092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2EDC-B3A9-9F13-C9F6-00D7B0CB22A6}"/>
              </a:ext>
            </a:extLst>
          </p:cNvPr>
          <p:cNvSpPr>
            <a:spLocks noGrp="1"/>
          </p:cNvSpPr>
          <p:nvPr>
            <p:ph type="ctrTitle" idx="4294967295"/>
          </p:nvPr>
        </p:nvSpPr>
        <p:spPr>
          <a:xfrm>
            <a:off x="8112125" y="395288"/>
            <a:ext cx="4079875" cy="1593850"/>
          </a:xfrm>
        </p:spPr>
        <p:txBody>
          <a:bodyPr vert="horz" wrap="square" lIns="91440" tIns="45720" rIns="91440" bIns="45720" rtlCol="0" anchor="b" anchorCtr="0">
            <a:normAutofit/>
          </a:bodyPr>
          <a:lstStyle/>
          <a:p>
            <a:pPr algn="ctr"/>
            <a:r>
              <a:rPr lang="en-US" sz="3600" b="1" kern="1200" cap="none" spc="0" baseline="0" dirty="0">
                <a:solidFill>
                  <a:schemeClr val="tx1"/>
                </a:solidFill>
                <a:effectLst/>
                <a:latin typeface="+mj-lt"/>
                <a:ea typeface="+mj-ea"/>
                <a:cs typeface="+mj-cs"/>
              </a:rPr>
              <a:t>Visualization and Prototyping </a:t>
            </a:r>
            <a:endParaRPr lang="en-US" sz="3600" kern="1200" cap="none" spc="0"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AF683BFB-FED6-3FBB-D1B9-0A5277123153}"/>
              </a:ext>
            </a:extLst>
          </p:cNvPr>
          <p:cNvSpPr>
            <a:spLocks noGrp="1"/>
          </p:cNvSpPr>
          <p:nvPr>
            <p:ph type="subTitle" idx="4294967295"/>
          </p:nvPr>
        </p:nvSpPr>
        <p:spPr>
          <a:xfrm>
            <a:off x="8113713" y="4149725"/>
            <a:ext cx="4078287" cy="2168525"/>
          </a:xfrm>
        </p:spPr>
        <p:txBody>
          <a:bodyPr vert="horz" lIns="91440" tIns="45720" rIns="91440" bIns="45720" rtlCol="0">
            <a:normAutofit/>
          </a:bodyPr>
          <a:lstStyle/>
          <a:p>
            <a:pPr marL="0" indent="0">
              <a:buNone/>
            </a:pPr>
            <a:r>
              <a:rPr lang="en-US" sz="1400" b="1" i="1" dirty="0"/>
              <a:t>Submitted By:</a:t>
            </a:r>
          </a:p>
          <a:p>
            <a:pPr marL="0" indent="0">
              <a:buNone/>
            </a:pPr>
            <a:r>
              <a:rPr lang="en-US" sz="1600" dirty="0"/>
              <a:t>Aayush Raj  </a:t>
            </a:r>
            <a:r>
              <a:rPr lang="en-US" sz="1600" dirty="0" err="1"/>
              <a:t>Patrabansh</a:t>
            </a:r>
            <a:endParaRPr lang="en-US" sz="1600" dirty="0"/>
          </a:p>
          <a:p>
            <a:pPr marL="0" indent="0">
              <a:buNone/>
            </a:pPr>
            <a:r>
              <a:rPr lang="en-US" sz="1600" dirty="0"/>
              <a:t>Krish Khanal</a:t>
            </a:r>
          </a:p>
          <a:p>
            <a:pPr marL="0" indent="0">
              <a:buNone/>
            </a:pPr>
            <a:r>
              <a:rPr lang="en-US" sz="1600" dirty="0" err="1"/>
              <a:t>Samarpan</a:t>
            </a:r>
            <a:r>
              <a:rPr lang="en-US" sz="1600" dirty="0"/>
              <a:t> Karki</a:t>
            </a:r>
          </a:p>
          <a:p>
            <a:pPr marL="0" indent="0" algn="r">
              <a:buNone/>
            </a:pPr>
            <a:r>
              <a:rPr lang="en-US" sz="1600" dirty="0"/>
              <a:t>Date: 13/08/2024</a:t>
            </a:r>
          </a:p>
          <a:p>
            <a:pPr marL="0" indent="0">
              <a:buNone/>
            </a:pPr>
            <a:endParaRPr lang="en-US" sz="1400" dirty="0"/>
          </a:p>
          <a:p>
            <a:pPr marL="0" indent="0">
              <a:buNone/>
            </a:pPr>
            <a:endParaRPr lang="en-US" sz="1400" dirty="0"/>
          </a:p>
        </p:txBody>
      </p:sp>
      <p:pic>
        <p:nvPicPr>
          <p:cNvPr id="6" name="Picture 5" descr="A desk with a computer and a computer&#10;&#10;Description automatically generated">
            <a:extLst>
              <a:ext uri="{FF2B5EF4-FFF2-40B4-BE49-F238E27FC236}">
                <a16:creationId xmlns:a16="http://schemas.microsoft.com/office/drawing/2014/main" id="{ADCEFA75-B841-F151-9217-B0D2B95A0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spTree>
    <p:extLst>
      <p:ext uri="{BB962C8B-B14F-4D97-AF65-F5344CB8AC3E}">
        <p14:creationId xmlns:p14="http://schemas.microsoft.com/office/powerpoint/2010/main" val="208358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CDADC-40CA-0630-1192-7902363DD7EC}"/>
              </a:ext>
            </a:extLst>
          </p:cNvPr>
          <p:cNvSpPr txBox="1"/>
          <p:nvPr/>
        </p:nvSpPr>
        <p:spPr>
          <a:xfrm>
            <a:off x="990000" y="540000"/>
            <a:ext cx="3528000" cy="2303213"/>
          </a:xfrm>
          <a:prstGeom prst="rect">
            <a:avLst/>
          </a:prstGeom>
        </p:spPr>
        <p:txBody>
          <a:bodyPr vert="horz" lIns="91440" tIns="45720" rIns="91440" bIns="45720" rtlCol="0" anchor="ctr" anchorCtr="0">
            <a:normAutofit/>
          </a:bodyPr>
          <a:lstStyle/>
          <a:p>
            <a:pPr algn="ctr">
              <a:spcBef>
                <a:spcPct val="0"/>
              </a:spcBef>
              <a:spcAft>
                <a:spcPts val="600"/>
              </a:spcAft>
            </a:pPr>
            <a:r>
              <a:rPr lang="en-US" sz="3200" b="1" kern="1200" cap="none" spc="0" baseline="0">
                <a:solidFill>
                  <a:schemeClr val="tx1"/>
                </a:solidFill>
                <a:effectLst/>
                <a:latin typeface="+mj-lt"/>
                <a:ea typeface="+mj-ea"/>
                <a:cs typeface="+mj-cs"/>
              </a:rPr>
              <a:t>Data Visualization</a:t>
            </a:r>
            <a:endParaRPr lang="en-US" sz="3200" kern="1200" cap="none" spc="0" baseline="0">
              <a:solidFill>
                <a:schemeClr val="tx1"/>
              </a:solidFill>
              <a:latin typeface="+mj-lt"/>
              <a:ea typeface="+mj-ea"/>
              <a:cs typeface="+mj-cs"/>
            </a:endParaRPr>
          </a:p>
        </p:txBody>
      </p:sp>
      <p:sp>
        <p:nvSpPr>
          <p:cNvPr id="3" name="TextBox 2">
            <a:extLst>
              <a:ext uri="{FF2B5EF4-FFF2-40B4-BE49-F238E27FC236}">
                <a16:creationId xmlns:a16="http://schemas.microsoft.com/office/drawing/2014/main" id="{CD7ACC75-2AD1-6CF7-6142-E1C8479A92AB}"/>
              </a:ext>
            </a:extLst>
          </p:cNvPr>
          <p:cNvSpPr txBox="1"/>
          <p:nvPr/>
        </p:nvSpPr>
        <p:spPr>
          <a:xfrm>
            <a:off x="5543552" y="450000"/>
            <a:ext cx="6107460" cy="2484000"/>
          </a:xfrm>
          <a:prstGeom prst="rect">
            <a:avLst/>
          </a:prstGeom>
        </p:spPr>
        <p:txBody>
          <a:bodyPr vert="horz" lIns="91440" tIns="45720" rIns="91440" bIns="45720" rtlCol="0" anchor="ctr">
            <a:noAutofit/>
          </a:bodyPr>
          <a:lstStyle/>
          <a:p>
            <a:pPr>
              <a:lnSpc>
                <a:spcPct val="140000"/>
              </a:lnSpc>
              <a:spcAft>
                <a:spcPts val="600"/>
              </a:spcAft>
            </a:pPr>
            <a:r>
              <a:rPr lang="en-US" sz="1200" spc="50" dirty="0">
                <a:solidFill>
                  <a:schemeClr val="tx1">
                    <a:alpha val="60000"/>
                  </a:schemeClr>
                </a:solidFill>
              </a:rPr>
              <a:t>In Jira, data visualization plays a crucial role in simplifying complex project information, making it easier for teams to understand, analyze, and act on data. By using tools like </a:t>
            </a:r>
            <a:r>
              <a:rPr lang="en-US" sz="1200" b="1" spc="50" dirty="0">
                <a:solidFill>
                  <a:schemeClr val="tx1">
                    <a:alpha val="60000"/>
                  </a:schemeClr>
                </a:solidFill>
              </a:rPr>
              <a:t>Jira Dashboards</a:t>
            </a:r>
            <a:r>
              <a:rPr lang="en-US" sz="1200" spc="50" dirty="0">
                <a:solidFill>
                  <a:schemeClr val="tx1">
                    <a:alpha val="60000"/>
                  </a:schemeClr>
                </a:solidFill>
              </a:rPr>
              <a:t> and </a:t>
            </a:r>
            <a:r>
              <a:rPr lang="en-US" sz="1200" b="1" spc="50" dirty="0">
                <a:solidFill>
                  <a:schemeClr val="tx1">
                    <a:alpha val="60000"/>
                  </a:schemeClr>
                </a:solidFill>
              </a:rPr>
              <a:t>Jira Reports</a:t>
            </a:r>
            <a:r>
              <a:rPr lang="en-US" sz="1200" spc="50" dirty="0">
                <a:solidFill>
                  <a:schemeClr val="tx1">
                    <a:alpha val="60000"/>
                  </a:schemeClr>
                </a:solidFill>
              </a:rPr>
              <a:t>, teams can turn extensive project metrics into visual insights. For example, </a:t>
            </a:r>
            <a:r>
              <a:rPr lang="en-US" sz="1200" b="1" spc="50" dirty="0">
                <a:solidFill>
                  <a:schemeClr val="tx1">
                    <a:alpha val="60000"/>
                  </a:schemeClr>
                </a:solidFill>
              </a:rPr>
              <a:t>burndown charts</a:t>
            </a:r>
            <a:r>
              <a:rPr lang="en-US" sz="1200" spc="50" dirty="0">
                <a:solidFill>
                  <a:schemeClr val="tx1">
                    <a:alpha val="60000"/>
                  </a:schemeClr>
                </a:solidFill>
              </a:rPr>
              <a:t> help track work completion against time, highlighting progress toward sprint goals, while </a:t>
            </a:r>
            <a:r>
              <a:rPr lang="en-US" sz="1200" b="1" spc="50" dirty="0">
                <a:solidFill>
                  <a:schemeClr val="tx1">
                    <a:alpha val="60000"/>
                  </a:schemeClr>
                </a:solidFill>
              </a:rPr>
              <a:t>velocity charts</a:t>
            </a:r>
            <a:r>
              <a:rPr lang="en-US" sz="1200" spc="50" dirty="0">
                <a:solidFill>
                  <a:schemeClr val="tx1">
                    <a:alpha val="60000"/>
                  </a:schemeClr>
                </a:solidFill>
              </a:rPr>
              <a:t> show the team's capacity over multiple sprints, assisting in future planning. Techniques like </a:t>
            </a:r>
            <a:r>
              <a:rPr lang="en-US" sz="1200" b="1" spc="50" dirty="0">
                <a:solidFill>
                  <a:schemeClr val="tx1">
                    <a:alpha val="60000"/>
                  </a:schemeClr>
                </a:solidFill>
              </a:rPr>
              <a:t>bar charts</a:t>
            </a:r>
            <a:r>
              <a:rPr lang="en-US" sz="1200" spc="50" dirty="0">
                <a:solidFill>
                  <a:schemeClr val="tx1">
                    <a:alpha val="60000"/>
                  </a:schemeClr>
                </a:solidFill>
              </a:rPr>
              <a:t> and </a:t>
            </a:r>
            <a:r>
              <a:rPr lang="en-US" sz="1200" b="1" spc="50" dirty="0">
                <a:solidFill>
                  <a:schemeClr val="tx1">
                    <a:alpha val="60000"/>
                  </a:schemeClr>
                </a:solidFill>
              </a:rPr>
              <a:t>line charts</a:t>
            </a:r>
            <a:r>
              <a:rPr lang="en-US" sz="1200" spc="50" dirty="0">
                <a:solidFill>
                  <a:schemeClr val="tx1">
                    <a:alpha val="60000"/>
                  </a:schemeClr>
                </a:solidFill>
              </a:rPr>
              <a:t> can visualize issue resolution rates over time, and </a:t>
            </a:r>
            <a:r>
              <a:rPr lang="en-US" sz="1200" b="1" spc="50" dirty="0">
                <a:solidFill>
                  <a:schemeClr val="tx1">
                    <a:alpha val="60000"/>
                  </a:schemeClr>
                </a:solidFill>
              </a:rPr>
              <a:t>pie charts</a:t>
            </a:r>
            <a:r>
              <a:rPr lang="en-US" sz="1200" spc="50" dirty="0">
                <a:solidFill>
                  <a:schemeClr val="tx1">
                    <a:alpha val="60000"/>
                  </a:schemeClr>
                </a:solidFill>
              </a:rPr>
              <a:t> reveal task distribution by status or assignee. These visualizations empower teams to quickly identify bottlenecks, monitor project health, and make informed decisions, enhancing communication and efficiency.</a:t>
            </a:r>
          </a:p>
        </p:txBody>
      </p:sp>
      <p:pic>
        <p:nvPicPr>
          <p:cNvPr id="103" name="Picture 102" descr="A white wall with drawings on it&#10;&#10;Description automatically generated">
            <a:extLst>
              <a:ext uri="{FF2B5EF4-FFF2-40B4-BE49-F238E27FC236}">
                <a16:creationId xmlns:a16="http://schemas.microsoft.com/office/drawing/2014/main" id="{221A4178-5BB5-4D84-4E70-BE5C59195000}"/>
              </a:ext>
            </a:extLst>
          </p:cNvPr>
          <p:cNvPicPr>
            <a:picLocks noChangeAspect="1"/>
          </p:cNvPicPr>
          <p:nvPr/>
        </p:nvPicPr>
        <p:blipFill>
          <a:blip r:embed="rId2"/>
          <a:srcRect t="35470" b="14530"/>
          <a:stretch/>
        </p:blipFill>
        <p:spPr>
          <a:xfrm>
            <a:off x="20" y="3429000"/>
            <a:ext cx="12191977" cy="3429000"/>
          </a:xfrm>
          <a:prstGeom prst="rect">
            <a:avLst/>
          </a:prstGeom>
        </p:spPr>
      </p:pic>
    </p:spTree>
    <p:extLst>
      <p:ext uri="{BB962C8B-B14F-4D97-AF65-F5344CB8AC3E}">
        <p14:creationId xmlns:p14="http://schemas.microsoft.com/office/powerpoint/2010/main" val="184068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010CE7-C03F-38E0-06DB-F9AC8308BEAC}"/>
              </a:ext>
            </a:extLst>
          </p:cNvPr>
          <p:cNvSpPr txBox="1"/>
          <p:nvPr/>
        </p:nvSpPr>
        <p:spPr>
          <a:xfrm>
            <a:off x="990000" y="540000"/>
            <a:ext cx="3528000" cy="2303213"/>
          </a:xfrm>
          <a:prstGeom prst="rect">
            <a:avLst/>
          </a:prstGeom>
        </p:spPr>
        <p:txBody>
          <a:bodyPr vert="horz" lIns="91440" tIns="45720" rIns="91440" bIns="45720" rtlCol="0" anchor="ctr" anchorCtr="0">
            <a:normAutofit/>
          </a:bodyPr>
          <a:lstStyle/>
          <a:p>
            <a:pPr algn="ctr">
              <a:spcBef>
                <a:spcPct val="0"/>
              </a:spcBef>
              <a:spcAft>
                <a:spcPts val="600"/>
              </a:spcAft>
            </a:pPr>
            <a:r>
              <a:rPr lang="en-US" sz="3200" b="1" kern="1200" cap="none" spc="0" baseline="0">
                <a:solidFill>
                  <a:schemeClr val="tx1"/>
                </a:solidFill>
                <a:effectLst/>
                <a:latin typeface="+mj-lt"/>
                <a:ea typeface="+mj-ea"/>
                <a:cs typeface="+mj-cs"/>
              </a:rPr>
              <a:t>Introduction to Prototyping</a:t>
            </a:r>
            <a:endParaRPr lang="en-US" sz="3200" kern="1200" cap="none" spc="0" baseline="0">
              <a:solidFill>
                <a:schemeClr val="tx1"/>
              </a:solidFill>
              <a:latin typeface="+mj-lt"/>
              <a:ea typeface="+mj-ea"/>
              <a:cs typeface="+mj-cs"/>
            </a:endParaRPr>
          </a:p>
        </p:txBody>
      </p:sp>
      <p:sp>
        <p:nvSpPr>
          <p:cNvPr id="3" name="TextBox 2">
            <a:extLst>
              <a:ext uri="{FF2B5EF4-FFF2-40B4-BE49-F238E27FC236}">
                <a16:creationId xmlns:a16="http://schemas.microsoft.com/office/drawing/2014/main" id="{5B29D0BB-168D-9344-5AF9-D75777ADF8F6}"/>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40000"/>
              </a:lnSpc>
              <a:spcAft>
                <a:spcPts val="600"/>
              </a:spcAft>
            </a:pPr>
            <a:r>
              <a:rPr lang="en-US" sz="1700" spc="50">
                <a:solidFill>
                  <a:schemeClr val="tx1">
                    <a:alpha val="60000"/>
                  </a:schemeClr>
                </a:solidFill>
              </a:rPr>
              <a:t>Prototyping is the process of creating an early model or sample of a product to test ideas, design, and functionality. It plays a crucial role in product development by allowing teams to identify and resolve issues, gather feedback, and refine concepts before full-scale production, ultimately saving time and resources.</a:t>
            </a:r>
          </a:p>
        </p:txBody>
      </p:sp>
      <p:pic>
        <p:nvPicPr>
          <p:cNvPr id="5" name="Picture 4" descr="A computer on a desk&#10;&#10;Description automatically generated">
            <a:extLst>
              <a:ext uri="{FF2B5EF4-FFF2-40B4-BE49-F238E27FC236}">
                <a16:creationId xmlns:a16="http://schemas.microsoft.com/office/drawing/2014/main" id="{B7D953AE-BDEE-3969-73B9-845CA404B804}"/>
              </a:ext>
            </a:extLst>
          </p:cNvPr>
          <p:cNvPicPr>
            <a:picLocks noChangeAspect="1"/>
          </p:cNvPicPr>
          <p:nvPr/>
        </p:nvPicPr>
        <p:blipFill>
          <a:blip r:embed="rId2">
            <a:extLst>
              <a:ext uri="{28A0092B-C50C-407E-A947-70E740481C1C}">
                <a14:useLocalDpi xmlns:a14="http://schemas.microsoft.com/office/drawing/2010/main" val="0"/>
              </a:ext>
            </a:extLst>
          </a:blip>
          <a:srcRect t="39400" b="11473"/>
          <a:stretch/>
        </p:blipFill>
        <p:spPr>
          <a:xfrm>
            <a:off x="20" y="3429000"/>
            <a:ext cx="12191977" cy="3429000"/>
          </a:xfrm>
          <a:prstGeom prst="rect">
            <a:avLst/>
          </a:prstGeom>
        </p:spPr>
      </p:pic>
    </p:spTree>
    <p:extLst>
      <p:ext uri="{BB962C8B-B14F-4D97-AF65-F5344CB8AC3E}">
        <p14:creationId xmlns:p14="http://schemas.microsoft.com/office/powerpoint/2010/main" val="25608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A24B60-803A-371A-DBDB-0AFF07D484AF}"/>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a:solidFill>
                  <a:schemeClr val="tx1"/>
                </a:solidFill>
                <a:effectLst/>
                <a:latin typeface="+mj-lt"/>
                <a:ea typeface="+mj-ea"/>
                <a:cs typeface="+mj-cs"/>
              </a:rPr>
              <a:t>Importance of Prototyping</a:t>
            </a:r>
            <a:endParaRPr lang="en-US" sz="3200" kern="1200" cap="none" spc="0" baseline="0">
              <a:solidFill>
                <a:schemeClr val="tx1"/>
              </a:solidFill>
              <a:latin typeface="+mj-lt"/>
              <a:ea typeface="+mj-ea"/>
              <a:cs typeface="+mj-cs"/>
            </a:endParaRPr>
          </a:p>
        </p:txBody>
      </p:sp>
      <p:pic>
        <p:nvPicPr>
          <p:cNvPr id="99" name="Picture 98" descr="A 3D pattern of ring shapes connected by lines">
            <a:extLst>
              <a:ext uri="{FF2B5EF4-FFF2-40B4-BE49-F238E27FC236}">
                <a16:creationId xmlns:a16="http://schemas.microsoft.com/office/drawing/2014/main" id="{FF692FC0-8F1A-B5F5-AE2C-8D78D789944A}"/>
              </a:ext>
            </a:extLst>
          </p:cNvPr>
          <p:cNvPicPr>
            <a:picLocks noChangeAspect="1"/>
          </p:cNvPicPr>
          <p:nvPr/>
        </p:nvPicPr>
        <p:blipFill>
          <a:blip r:embed="rId2"/>
          <a:srcRect l="8575" r="41298"/>
          <a:stretch/>
        </p:blipFill>
        <p:spPr>
          <a:xfrm>
            <a:off x="20" y="10"/>
            <a:ext cx="6111518" cy="6857990"/>
          </a:xfrm>
          <a:prstGeom prst="rect">
            <a:avLst/>
          </a:prstGeom>
        </p:spPr>
      </p:pic>
      <p:sp>
        <p:nvSpPr>
          <p:cNvPr id="3" name="TextBox 2">
            <a:extLst>
              <a:ext uri="{FF2B5EF4-FFF2-40B4-BE49-F238E27FC236}">
                <a16:creationId xmlns:a16="http://schemas.microsoft.com/office/drawing/2014/main" id="{94D3CEF0-11AB-BA52-D6E7-5D0B0932003D}"/>
              </a:ext>
            </a:extLst>
          </p:cNvPr>
          <p:cNvSpPr txBox="1"/>
          <p:nvPr/>
        </p:nvSpPr>
        <p:spPr>
          <a:xfrm>
            <a:off x="7112369" y="2427314"/>
            <a:ext cx="4849782" cy="2901482"/>
          </a:xfrm>
          <a:prstGeom prst="rect">
            <a:avLst/>
          </a:prstGeom>
        </p:spPr>
        <p:txBody>
          <a:bodyPr vert="horz" lIns="91440" tIns="45720" rIns="91440" bIns="45720" rtlCol="0">
            <a:noAutofit/>
          </a:bodyPr>
          <a:lstStyle/>
          <a:p>
            <a:pPr marL="285750" indent="-285750">
              <a:lnSpc>
                <a:spcPct val="140000"/>
              </a:lnSpc>
              <a:spcAft>
                <a:spcPts val="600"/>
              </a:spcAft>
              <a:buFont typeface="Arial" panose="020B0604020202020204" pitchFamily="34" charset="0"/>
              <a:buChar char="•"/>
            </a:pPr>
            <a:r>
              <a:rPr lang="en-US" sz="1400" spc="50" dirty="0">
                <a:solidFill>
                  <a:schemeClr val="tx1">
                    <a:alpha val="60000"/>
                  </a:schemeClr>
                </a:solidFill>
              </a:rPr>
              <a:t>Iterative Development: Allows for continuous refinement through repeated testing and improvement cycles.</a:t>
            </a:r>
          </a:p>
          <a:p>
            <a:pPr marL="285750" indent="-285750">
              <a:lnSpc>
                <a:spcPct val="140000"/>
              </a:lnSpc>
              <a:spcAft>
                <a:spcPts val="600"/>
              </a:spcAft>
              <a:buFont typeface="Arial" panose="020B0604020202020204" pitchFamily="34" charset="0"/>
              <a:buChar char="•"/>
            </a:pPr>
            <a:r>
              <a:rPr lang="en-US" sz="1400" spc="50" dirty="0">
                <a:solidFill>
                  <a:schemeClr val="tx1">
                    <a:alpha val="60000"/>
                  </a:schemeClr>
                </a:solidFill>
              </a:rPr>
              <a:t> User Feedback and Testing: Provides real-time insights into user needs and usability, ensuring a user-centered design. </a:t>
            </a:r>
          </a:p>
          <a:p>
            <a:pPr marL="285750" indent="-285750">
              <a:lnSpc>
                <a:spcPct val="140000"/>
              </a:lnSpc>
              <a:spcAft>
                <a:spcPts val="600"/>
              </a:spcAft>
              <a:buFont typeface="Arial" panose="020B0604020202020204" pitchFamily="34" charset="0"/>
              <a:buChar char="•"/>
            </a:pPr>
            <a:r>
              <a:rPr lang="en-US" sz="1400" spc="50" dirty="0">
                <a:solidFill>
                  <a:schemeClr val="tx1">
                    <a:alpha val="60000"/>
                  </a:schemeClr>
                </a:solidFill>
              </a:rPr>
              <a:t>Risk Reduction: Identifies and resolves potential issues early, reducing the chance of problems later-on.</a:t>
            </a:r>
          </a:p>
          <a:p>
            <a:pPr marL="285750" indent="-285750">
              <a:lnSpc>
                <a:spcPct val="140000"/>
              </a:lnSpc>
              <a:spcAft>
                <a:spcPts val="600"/>
              </a:spcAft>
              <a:buFont typeface="Arial" panose="020B0604020202020204" pitchFamily="34" charset="0"/>
              <a:buChar char="•"/>
            </a:pPr>
            <a:r>
              <a:rPr lang="en-US" sz="1400" spc="50" dirty="0">
                <a:solidFill>
                  <a:schemeClr val="tx1">
                    <a:alpha val="60000"/>
                  </a:schemeClr>
                </a:solidFill>
              </a:rPr>
              <a:t> Cost Savings: Prevents costly changes in later stages by catching flaws early in development.</a:t>
            </a:r>
          </a:p>
        </p:txBody>
      </p:sp>
    </p:spTree>
    <p:extLst>
      <p:ext uri="{BB962C8B-B14F-4D97-AF65-F5344CB8AC3E}">
        <p14:creationId xmlns:p14="http://schemas.microsoft.com/office/powerpoint/2010/main" val="10795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45FEC-3D77-EF6B-55AA-1EA6C47CF9A0}"/>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marL="0" marR="0" algn="ctr">
              <a:spcBef>
                <a:spcPct val="0"/>
              </a:spcBef>
              <a:spcAft>
                <a:spcPts val="800"/>
              </a:spcAft>
            </a:pPr>
            <a:r>
              <a:rPr lang="en-US" sz="3200" b="1" kern="1200" cap="none" spc="0" baseline="0">
                <a:solidFill>
                  <a:schemeClr val="tx1"/>
                </a:solidFill>
                <a:effectLst/>
                <a:latin typeface="+mj-lt"/>
                <a:ea typeface="+mj-ea"/>
                <a:cs typeface="+mj-cs"/>
              </a:rPr>
              <a:t>Types of Prototypes</a:t>
            </a:r>
            <a:endParaRPr lang="en-US" sz="3200" kern="1200" cap="none" spc="0" baseline="0">
              <a:solidFill>
                <a:schemeClr val="tx1"/>
              </a:solidFill>
              <a:effectLst/>
              <a:latin typeface="+mj-lt"/>
              <a:ea typeface="+mj-ea"/>
              <a:cs typeface="+mj-cs"/>
            </a:endParaRPr>
          </a:p>
        </p:txBody>
      </p:sp>
      <p:pic>
        <p:nvPicPr>
          <p:cNvPr id="5" name="Picture 4" descr="3D rendering of a shape hole toy with square, triangle, and circle shapes">
            <a:extLst>
              <a:ext uri="{FF2B5EF4-FFF2-40B4-BE49-F238E27FC236}">
                <a16:creationId xmlns:a16="http://schemas.microsoft.com/office/drawing/2014/main" id="{875C9DB1-D8EB-2A98-ED04-22F4D75C585F}"/>
              </a:ext>
            </a:extLst>
          </p:cNvPr>
          <p:cNvPicPr>
            <a:picLocks noChangeAspect="1"/>
          </p:cNvPicPr>
          <p:nvPr/>
        </p:nvPicPr>
        <p:blipFill>
          <a:blip r:embed="rId2"/>
          <a:srcRect l="12039" r="21125"/>
          <a:stretch/>
        </p:blipFill>
        <p:spPr>
          <a:xfrm>
            <a:off x="20" y="10"/>
            <a:ext cx="6111518" cy="6857990"/>
          </a:xfrm>
          <a:prstGeom prst="rect">
            <a:avLst/>
          </a:prstGeom>
        </p:spPr>
      </p:pic>
      <p:sp>
        <p:nvSpPr>
          <p:cNvPr id="12" name="TextBox 11">
            <a:extLst>
              <a:ext uri="{FF2B5EF4-FFF2-40B4-BE49-F238E27FC236}">
                <a16:creationId xmlns:a16="http://schemas.microsoft.com/office/drawing/2014/main" id="{DEF6973A-8844-44A7-3C71-0762B4CC2D42}"/>
              </a:ext>
            </a:extLst>
          </p:cNvPr>
          <p:cNvSpPr txBox="1"/>
          <p:nvPr/>
        </p:nvSpPr>
        <p:spPr>
          <a:xfrm>
            <a:off x="7112369" y="2877018"/>
            <a:ext cx="4078800" cy="2901482"/>
          </a:xfrm>
          <a:prstGeom prst="rect">
            <a:avLst/>
          </a:prstGeom>
        </p:spPr>
        <p:txBody>
          <a:bodyPr vert="horz" lIns="91440" tIns="45720" rIns="91440" bIns="45720" rtlCol="0">
            <a:noAutofit/>
          </a:bodyPr>
          <a:lstStyle/>
          <a:p>
            <a:pPr marL="171450" indent="-171450">
              <a:lnSpc>
                <a:spcPct val="140000"/>
              </a:lnSpc>
              <a:spcAft>
                <a:spcPts val="600"/>
              </a:spcAft>
              <a:buFont typeface="Arial" panose="020B0604020202020204" pitchFamily="34" charset="0"/>
              <a:buChar char="•"/>
            </a:pPr>
            <a:r>
              <a:rPr lang="en-US" sz="1200" b="1" spc="50" dirty="0">
                <a:solidFill>
                  <a:schemeClr val="tx1">
                    <a:alpha val="60000"/>
                  </a:schemeClr>
                </a:solidFill>
              </a:rPr>
              <a:t>Paper Prototypes:</a:t>
            </a:r>
            <a:r>
              <a:rPr lang="en-US" sz="1200" spc="50" dirty="0">
                <a:solidFill>
                  <a:schemeClr val="tx1">
                    <a:alpha val="60000"/>
                  </a:schemeClr>
                </a:solidFill>
              </a:rPr>
              <a:t> Simple, hand-drawn sketches used to visualize initial ideas and gather quick feedback.</a:t>
            </a:r>
          </a:p>
          <a:p>
            <a:pPr marL="171450" indent="-171450">
              <a:lnSpc>
                <a:spcPct val="140000"/>
              </a:lnSpc>
              <a:spcAft>
                <a:spcPts val="600"/>
              </a:spcAft>
              <a:buFont typeface="Arial" panose="020B0604020202020204" pitchFamily="34" charset="0"/>
              <a:buChar char="•"/>
            </a:pPr>
            <a:r>
              <a:rPr lang="en-US" sz="1200" b="1" spc="50" dirty="0">
                <a:solidFill>
                  <a:schemeClr val="tx1">
                    <a:alpha val="60000"/>
                  </a:schemeClr>
                </a:solidFill>
              </a:rPr>
              <a:t> Interactive Prototypes: </a:t>
            </a:r>
            <a:r>
              <a:rPr lang="en-US" sz="1200" spc="50" dirty="0">
                <a:solidFill>
                  <a:schemeClr val="tx1">
                    <a:alpha val="60000"/>
                  </a:schemeClr>
                </a:solidFill>
              </a:rPr>
              <a:t>Clickable, digital models that simulate user interactions to test workflows and usability. </a:t>
            </a:r>
          </a:p>
          <a:p>
            <a:pPr marL="171450" indent="-171450">
              <a:lnSpc>
                <a:spcPct val="140000"/>
              </a:lnSpc>
              <a:spcAft>
                <a:spcPts val="600"/>
              </a:spcAft>
              <a:buFont typeface="Arial" panose="020B0604020202020204" pitchFamily="34" charset="0"/>
              <a:buChar char="•"/>
            </a:pPr>
            <a:r>
              <a:rPr lang="en-US" sz="1200" b="1" spc="50" dirty="0">
                <a:solidFill>
                  <a:schemeClr val="tx1">
                    <a:alpha val="60000"/>
                  </a:schemeClr>
                </a:solidFill>
              </a:rPr>
              <a:t>Functional Prototypes: </a:t>
            </a:r>
            <a:r>
              <a:rPr lang="en-US" sz="1200" spc="50" dirty="0">
                <a:solidFill>
                  <a:schemeClr val="tx1">
                    <a:alpha val="60000"/>
                  </a:schemeClr>
                </a:solidFill>
              </a:rPr>
              <a:t>Early versions with limited functionality, allowing testing of specific features or technical feasibility. </a:t>
            </a:r>
          </a:p>
          <a:p>
            <a:pPr marL="171450" indent="-171450">
              <a:lnSpc>
                <a:spcPct val="140000"/>
              </a:lnSpc>
              <a:spcAft>
                <a:spcPts val="600"/>
              </a:spcAft>
              <a:buFont typeface="Arial" panose="020B0604020202020204" pitchFamily="34" charset="0"/>
              <a:buChar char="•"/>
            </a:pPr>
            <a:r>
              <a:rPr lang="en-US" sz="1200" b="1" spc="50" dirty="0">
                <a:solidFill>
                  <a:schemeClr val="tx1">
                    <a:alpha val="60000"/>
                  </a:schemeClr>
                </a:solidFill>
              </a:rPr>
              <a:t>High-Fidelity Prototypes: </a:t>
            </a:r>
            <a:r>
              <a:rPr lang="en-US" sz="1200" spc="50" dirty="0">
                <a:solidFill>
                  <a:schemeClr val="tx1">
                    <a:alpha val="60000"/>
                  </a:schemeClr>
                </a:solidFill>
              </a:rPr>
              <a:t>Detailed, near-complete models that closely resemble the final product, ideal for testing design and user experience before launch.</a:t>
            </a:r>
          </a:p>
        </p:txBody>
      </p:sp>
    </p:spTree>
    <p:extLst>
      <p:ext uri="{BB962C8B-B14F-4D97-AF65-F5344CB8AC3E}">
        <p14:creationId xmlns:p14="http://schemas.microsoft.com/office/powerpoint/2010/main" val="405464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6694C-2D4F-7A2D-606F-9EC780BB2921}"/>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a:solidFill>
                  <a:schemeClr val="tx1"/>
                </a:solidFill>
                <a:effectLst/>
                <a:latin typeface="+mj-lt"/>
                <a:ea typeface="+mj-ea"/>
                <a:cs typeface="+mj-cs"/>
              </a:rPr>
              <a:t>Prototyping Tools and Techniques</a:t>
            </a:r>
            <a:endParaRPr lang="en-US" sz="3200" kern="1200" cap="none" spc="0" baseline="0">
              <a:solidFill>
                <a:schemeClr val="tx1"/>
              </a:solidFill>
              <a:latin typeface="+mj-lt"/>
              <a:ea typeface="+mj-ea"/>
              <a:cs typeface="+mj-cs"/>
            </a:endParaRPr>
          </a:p>
        </p:txBody>
      </p:sp>
      <p:pic>
        <p:nvPicPr>
          <p:cNvPr id="7" name="Picture 6" descr="Pens and rulers">
            <a:extLst>
              <a:ext uri="{FF2B5EF4-FFF2-40B4-BE49-F238E27FC236}">
                <a16:creationId xmlns:a16="http://schemas.microsoft.com/office/drawing/2014/main" id="{1C73281A-5060-0D86-F028-C98652005E64}"/>
              </a:ext>
            </a:extLst>
          </p:cNvPr>
          <p:cNvPicPr>
            <a:picLocks noChangeAspect="1"/>
          </p:cNvPicPr>
          <p:nvPr/>
        </p:nvPicPr>
        <p:blipFill>
          <a:blip r:embed="rId2"/>
          <a:srcRect l="17022" r="23493" b="-1"/>
          <a:stretch/>
        </p:blipFill>
        <p:spPr>
          <a:xfrm>
            <a:off x="20" y="10"/>
            <a:ext cx="6111518" cy="6857990"/>
          </a:xfrm>
          <a:prstGeom prst="rect">
            <a:avLst/>
          </a:prstGeom>
        </p:spPr>
      </p:pic>
      <p:sp>
        <p:nvSpPr>
          <p:cNvPr id="5" name="TextBox 4">
            <a:extLst>
              <a:ext uri="{FF2B5EF4-FFF2-40B4-BE49-F238E27FC236}">
                <a16:creationId xmlns:a16="http://schemas.microsoft.com/office/drawing/2014/main" id="{B73AA743-33EA-7B7A-5EB8-0A6E20424037}"/>
              </a:ext>
            </a:extLst>
          </p:cNvPr>
          <p:cNvSpPr txBox="1"/>
          <p:nvPr/>
        </p:nvSpPr>
        <p:spPr>
          <a:xfrm>
            <a:off x="7112369" y="2472284"/>
            <a:ext cx="4684890" cy="2901482"/>
          </a:xfrm>
          <a:prstGeom prst="rect">
            <a:avLst/>
          </a:prstGeom>
        </p:spPr>
        <p:txBody>
          <a:bodyPr vert="horz" lIns="91440" tIns="45720" rIns="91440" bIns="45720" rtlCol="0">
            <a:noAutofit/>
          </a:bodyPr>
          <a:lstStyle/>
          <a:p>
            <a:pPr>
              <a:lnSpc>
                <a:spcPct val="140000"/>
              </a:lnSpc>
              <a:spcAft>
                <a:spcPts val="600"/>
              </a:spcAft>
            </a:pPr>
            <a:r>
              <a:rPr lang="en-US" sz="1400" b="1" spc="50" dirty="0">
                <a:solidFill>
                  <a:schemeClr val="tx1">
                    <a:alpha val="60000"/>
                  </a:schemeClr>
                </a:solidFill>
              </a:rPr>
              <a:t>Paper and Pencil Prototyping</a:t>
            </a:r>
            <a:r>
              <a:rPr lang="en-US" sz="1400" spc="50" dirty="0">
                <a:solidFill>
                  <a:schemeClr val="tx1">
                    <a:alpha val="60000"/>
                  </a:schemeClr>
                </a:solidFill>
              </a:rPr>
              <a:t>: A quick, low-cost technique for sketching ideas on paper, allowing teams to visualize concepts and gather immediate feedback before moving to digital formats.  </a:t>
            </a:r>
          </a:p>
          <a:p>
            <a:pPr>
              <a:lnSpc>
                <a:spcPct val="140000"/>
              </a:lnSpc>
              <a:spcAft>
                <a:spcPts val="600"/>
              </a:spcAft>
            </a:pPr>
            <a:r>
              <a:rPr lang="en-US" sz="1400" b="1" spc="50" dirty="0">
                <a:solidFill>
                  <a:schemeClr val="tx1">
                    <a:alpha val="60000"/>
                  </a:schemeClr>
                </a:solidFill>
              </a:rPr>
              <a:t>Digital Prototyping</a:t>
            </a:r>
            <a:r>
              <a:rPr lang="en-US" sz="1400" spc="50" dirty="0">
                <a:solidFill>
                  <a:schemeClr val="tx1">
                    <a:alpha val="60000"/>
                  </a:schemeClr>
                </a:solidFill>
              </a:rPr>
              <a:t>: Tools like Figma, Sketch, and Adobe XD enable interactive, high-fidelity prototypes, allowing designers to test user flows, functionality, and visual elements in a digital environment. </a:t>
            </a:r>
          </a:p>
          <a:p>
            <a:pPr>
              <a:lnSpc>
                <a:spcPct val="140000"/>
              </a:lnSpc>
              <a:spcAft>
                <a:spcPts val="600"/>
              </a:spcAft>
            </a:pPr>
            <a:r>
              <a:rPr lang="en-US" sz="1400" b="1" spc="50" dirty="0">
                <a:solidFill>
                  <a:schemeClr val="tx1">
                    <a:alpha val="60000"/>
                  </a:schemeClr>
                </a:solidFill>
              </a:rPr>
              <a:t> 3D Printing and Rapid Prototyping</a:t>
            </a:r>
            <a:r>
              <a:rPr lang="en-US" sz="1400" spc="50" dirty="0">
                <a:solidFill>
                  <a:schemeClr val="tx1">
                    <a:alpha val="60000"/>
                  </a:schemeClr>
                </a:solidFill>
              </a:rPr>
              <a:t>: This approach creates physical models to test product shape, fit, and functionality, ideal for tangible products where real-world interaction and ergonomics are essential.</a:t>
            </a:r>
          </a:p>
        </p:txBody>
      </p:sp>
    </p:spTree>
    <p:extLst>
      <p:ext uri="{BB962C8B-B14F-4D97-AF65-F5344CB8AC3E}">
        <p14:creationId xmlns:p14="http://schemas.microsoft.com/office/powerpoint/2010/main" val="311587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02371-A7D9-8DF8-568E-F7E2E024C578}"/>
              </a:ext>
            </a:extLst>
          </p:cNvPr>
          <p:cNvSpPr txBox="1"/>
          <p:nvPr/>
        </p:nvSpPr>
        <p:spPr>
          <a:xfrm>
            <a:off x="4868987" y="395288"/>
            <a:ext cx="6317998" cy="1120439"/>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dirty="0">
                <a:solidFill>
                  <a:schemeClr val="tx1"/>
                </a:solidFill>
                <a:effectLst/>
                <a:latin typeface="+mj-lt"/>
                <a:ea typeface="+mj-ea"/>
                <a:cs typeface="+mj-cs"/>
              </a:rPr>
              <a:t>Best practices for effective Visualization and Prototyping</a:t>
            </a:r>
            <a:endParaRPr lang="en-US" sz="3200" kern="1200" cap="none" spc="0" baseline="0" dirty="0">
              <a:solidFill>
                <a:schemeClr val="tx1"/>
              </a:solidFill>
              <a:latin typeface="+mj-lt"/>
              <a:ea typeface="+mj-ea"/>
              <a:cs typeface="+mj-cs"/>
            </a:endParaRPr>
          </a:p>
        </p:txBody>
      </p:sp>
      <p:pic>
        <p:nvPicPr>
          <p:cNvPr id="16" name="Picture 15" descr="People at the meeting desk">
            <a:extLst>
              <a:ext uri="{FF2B5EF4-FFF2-40B4-BE49-F238E27FC236}">
                <a16:creationId xmlns:a16="http://schemas.microsoft.com/office/drawing/2014/main" id="{17453596-2942-CD60-19A5-C06105E5B348}"/>
              </a:ext>
            </a:extLst>
          </p:cNvPr>
          <p:cNvPicPr>
            <a:picLocks noChangeAspect="1"/>
          </p:cNvPicPr>
          <p:nvPr/>
        </p:nvPicPr>
        <p:blipFill>
          <a:blip r:embed="rId2"/>
          <a:srcRect l="29452" r="38855"/>
          <a:stretch/>
        </p:blipFill>
        <p:spPr>
          <a:xfrm>
            <a:off x="20" y="10"/>
            <a:ext cx="3863955" cy="6857989"/>
          </a:xfrm>
          <a:prstGeom prst="rect">
            <a:avLst/>
          </a:prstGeom>
        </p:spPr>
      </p:pic>
      <p:sp>
        <p:nvSpPr>
          <p:cNvPr id="5" name="TextBox 4">
            <a:extLst>
              <a:ext uri="{FF2B5EF4-FFF2-40B4-BE49-F238E27FC236}">
                <a16:creationId xmlns:a16="http://schemas.microsoft.com/office/drawing/2014/main" id="{343A1E51-A3CD-2BF1-D0CE-6818021B6200}"/>
              </a:ext>
            </a:extLst>
          </p:cNvPr>
          <p:cNvSpPr txBox="1"/>
          <p:nvPr/>
        </p:nvSpPr>
        <p:spPr>
          <a:xfrm>
            <a:off x="4868986" y="2413468"/>
            <a:ext cx="6318000" cy="3365032"/>
          </a:xfrm>
          <a:prstGeom prst="rect">
            <a:avLst/>
          </a:prstGeom>
        </p:spPr>
        <p:txBody>
          <a:bodyPr vert="horz" lIns="91440" tIns="45720" rIns="91440" bIns="45720" rtlCol="0">
            <a:normAutofit lnSpcReduction="10000"/>
          </a:bodyPr>
          <a:lstStyle/>
          <a:p>
            <a:pPr>
              <a:lnSpc>
                <a:spcPct val="140000"/>
              </a:lnSpc>
              <a:spcAft>
                <a:spcPts val="600"/>
              </a:spcAft>
            </a:pPr>
            <a:r>
              <a:rPr lang="en-US" sz="1400" b="1" spc="50" dirty="0">
                <a:solidFill>
                  <a:schemeClr val="tx1">
                    <a:alpha val="60000"/>
                  </a:schemeClr>
                </a:solidFill>
              </a:rPr>
              <a:t>Involve Stakeholders Early and Often: </a:t>
            </a:r>
            <a:r>
              <a:rPr lang="en-US" sz="1400" spc="50" dirty="0">
                <a:solidFill>
                  <a:schemeClr val="tx1">
                    <a:alpha val="60000"/>
                  </a:schemeClr>
                </a:solidFill>
              </a:rPr>
              <a:t>Engage team members, clients, and stakeholders from the beginning to ensure alignment, gather insights, and avoid costly revisions later.  </a:t>
            </a:r>
          </a:p>
          <a:p>
            <a:pPr>
              <a:lnSpc>
                <a:spcPct val="140000"/>
              </a:lnSpc>
              <a:spcAft>
                <a:spcPts val="600"/>
              </a:spcAft>
            </a:pPr>
            <a:r>
              <a:rPr lang="en-US" sz="1400" b="1" spc="50" dirty="0">
                <a:solidFill>
                  <a:schemeClr val="tx1">
                    <a:alpha val="60000"/>
                  </a:schemeClr>
                </a:solidFill>
              </a:rPr>
              <a:t>Keep Prototypes Simple and Focused: </a:t>
            </a:r>
            <a:r>
              <a:rPr lang="en-US" sz="1400" spc="50" dirty="0">
                <a:solidFill>
                  <a:schemeClr val="tx1">
                    <a:alpha val="60000"/>
                  </a:schemeClr>
                </a:solidFill>
              </a:rPr>
              <a:t>Start with low-fidelity prototypes to convey key ideas without overloading with detail; gradually increase complexity as ideas solidify. </a:t>
            </a:r>
          </a:p>
          <a:p>
            <a:pPr>
              <a:lnSpc>
                <a:spcPct val="140000"/>
              </a:lnSpc>
              <a:spcAft>
                <a:spcPts val="600"/>
              </a:spcAft>
            </a:pPr>
            <a:r>
              <a:rPr lang="en-US" sz="1400" spc="50" dirty="0">
                <a:solidFill>
                  <a:schemeClr val="tx1">
                    <a:alpha val="60000"/>
                  </a:schemeClr>
                </a:solidFill>
              </a:rPr>
              <a:t> </a:t>
            </a:r>
            <a:r>
              <a:rPr lang="en-US" sz="1400" b="1" spc="50" dirty="0">
                <a:solidFill>
                  <a:schemeClr val="tx1">
                    <a:alpha val="60000"/>
                  </a:schemeClr>
                </a:solidFill>
              </a:rPr>
              <a:t>Gather User Feedback and Iterate: </a:t>
            </a:r>
            <a:r>
              <a:rPr lang="en-US" sz="1400" spc="50" dirty="0">
                <a:solidFill>
                  <a:schemeClr val="tx1">
                    <a:alpha val="60000"/>
                  </a:schemeClr>
                </a:solidFill>
              </a:rPr>
              <a:t>Continuously test prototypes with real users, using their feedback to refine and improve designs iteratively.  </a:t>
            </a:r>
          </a:p>
          <a:p>
            <a:pPr>
              <a:lnSpc>
                <a:spcPct val="140000"/>
              </a:lnSpc>
              <a:spcAft>
                <a:spcPts val="600"/>
              </a:spcAft>
            </a:pPr>
            <a:r>
              <a:rPr lang="en-US" sz="1400" b="1" spc="50" dirty="0">
                <a:solidFill>
                  <a:schemeClr val="tx1">
                    <a:alpha val="60000"/>
                  </a:schemeClr>
                </a:solidFill>
              </a:rPr>
              <a:t>Document and Version Control Your Work: </a:t>
            </a:r>
            <a:r>
              <a:rPr lang="en-US" sz="1400" spc="50" dirty="0">
                <a:solidFill>
                  <a:schemeClr val="tx1">
                    <a:alpha val="60000"/>
                  </a:schemeClr>
                </a:solidFill>
              </a:rPr>
              <a:t>Track changes, maintain clear documentation, and use version control tools to manage updates and ensure consistency across project stages.</a:t>
            </a:r>
          </a:p>
        </p:txBody>
      </p:sp>
    </p:spTree>
    <p:extLst>
      <p:ext uri="{BB962C8B-B14F-4D97-AF65-F5344CB8AC3E}">
        <p14:creationId xmlns:p14="http://schemas.microsoft.com/office/powerpoint/2010/main" val="427911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3F4225-AF7E-36AC-95A2-EB65EB59294A}"/>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a:solidFill>
                  <a:schemeClr val="tx1"/>
                </a:solidFill>
                <a:latin typeface="+mj-lt"/>
                <a:ea typeface="+mj-ea"/>
                <a:cs typeface="+mj-cs"/>
              </a:rPr>
              <a:t>Case Studies</a:t>
            </a:r>
          </a:p>
        </p:txBody>
      </p:sp>
      <p:pic>
        <p:nvPicPr>
          <p:cNvPr id="4" name="Picture 3" descr="A person holding a phone&#10;&#10;Description automatically generated">
            <a:extLst>
              <a:ext uri="{FF2B5EF4-FFF2-40B4-BE49-F238E27FC236}">
                <a16:creationId xmlns:a16="http://schemas.microsoft.com/office/drawing/2014/main" id="{B52EDFAB-5715-29CD-1B89-0A0F894865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006" y="540000"/>
            <a:ext cx="5778000" cy="57780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4743574-BE88-CB78-55D0-2C9622A1BDD6}"/>
              </a:ext>
            </a:extLst>
          </p:cNvPr>
          <p:cNvSpPr txBox="1"/>
          <p:nvPr/>
        </p:nvSpPr>
        <p:spPr>
          <a:xfrm>
            <a:off x="7112368" y="2877018"/>
            <a:ext cx="4362625" cy="2901482"/>
          </a:xfrm>
          <a:prstGeom prst="rect">
            <a:avLst/>
          </a:prstGeom>
        </p:spPr>
        <p:txBody>
          <a:bodyPr vert="horz" lIns="91440" tIns="45720" rIns="91440" bIns="45720" rtlCol="0">
            <a:noAutofit/>
          </a:bodyPr>
          <a:lstStyle/>
          <a:p>
            <a:pPr>
              <a:lnSpc>
                <a:spcPct val="140000"/>
              </a:lnSpc>
              <a:spcAft>
                <a:spcPts val="600"/>
              </a:spcAft>
            </a:pPr>
            <a:r>
              <a:rPr lang="en-US" sz="1200" spc="50" dirty="0">
                <a:solidFill>
                  <a:schemeClr val="tx1">
                    <a:alpha val="60000"/>
                  </a:schemeClr>
                </a:solidFill>
              </a:rPr>
              <a:t>A well-known example of visualization and prototyping in product design is Airbnb’s success with Sketch and rapid prototyping. Early in their journey, Airbnb faced challenges with user experience (UX) and user interface (UI) design. To improve, they used Sketch and other prototyping tools to quickly create and test visualizations of new ideas. By prototyping and gathering user feedback early, they significantly improved their platform’s usability, leading to higher user satisfaction and a more seamless booking process. This iterative process enabled Airbnb to make swift adjustments before full implementation, saving time and resources while enhancing user engagement. </a:t>
            </a:r>
          </a:p>
        </p:txBody>
      </p:sp>
    </p:spTree>
    <p:extLst>
      <p:ext uri="{BB962C8B-B14F-4D97-AF65-F5344CB8AC3E}">
        <p14:creationId xmlns:p14="http://schemas.microsoft.com/office/powerpoint/2010/main" val="2738388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10905066" cy="5562249"/>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D52FDEB-76AA-4B0C-7F0F-C1A22CF1609E}"/>
              </a:ext>
            </a:extLst>
          </p:cNvPr>
          <p:cNvSpPr txBox="1"/>
          <p:nvPr/>
        </p:nvSpPr>
        <p:spPr>
          <a:xfrm>
            <a:off x="1629751" y="1059116"/>
            <a:ext cx="8924392" cy="9334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a:solidFill>
                  <a:schemeClr val="tx1"/>
                </a:solidFill>
                <a:latin typeface="+mj-lt"/>
                <a:ea typeface="+mj-ea"/>
                <a:cs typeface="+mj-cs"/>
              </a:rPr>
              <a:t>Conclusion</a:t>
            </a:r>
          </a:p>
        </p:txBody>
      </p:sp>
      <p:sp>
        <p:nvSpPr>
          <p:cNvPr id="40"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5418161" y="351736"/>
            <a:ext cx="1352113" cy="40780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2E0B3D1-F3E8-43AF-C3A2-644C7910319F}"/>
              </a:ext>
            </a:extLst>
          </p:cNvPr>
          <p:cNvSpPr txBox="1"/>
          <p:nvPr/>
        </p:nvSpPr>
        <p:spPr>
          <a:xfrm>
            <a:off x="1955257" y="2001960"/>
            <a:ext cx="8273380" cy="3329395"/>
          </a:xfrm>
          <a:prstGeom prst="rect">
            <a:avLst/>
          </a:prstGeom>
        </p:spPr>
        <p:txBody>
          <a:bodyPr vert="horz" lIns="91440" tIns="45720" rIns="91440" bIns="45720" rtlCol="0">
            <a:normAutofit fontScale="85000" lnSpcReduction="10000"/>
          </a:bodyPr>
          <a:lstStyle/>
          <a:p>
            <a:pPr>
              <a:lnSpc>
                <a:spcPct val="150000"/>
              </a:lnSpc>
              <a:spcAft>
                <a:spcPts val="600"/>
              </a:spcAft>
            </a:pPr>
            <a:r>
              <a:rPr lang="en-US" sz="2000" dirty="0"/>
              <a:t>Visualization and prototyping are vital tools in product design, enhancing communication, refining ideas, and streamlining development. Through sketches, wireframes, and prototypes, designers can translate concepts into clear, interactive representations, minimizing misunderstandings and gathering valuable user feedback early. Prototyping, especially in iterative formats, helps identify risks and reduce costs, bridging the gap between initial ideas and polished products. This process not only improves product usability and user satisfaction but also supports a more efficient, collaborative development journey.</a:t>
            </a:r>
          </a:p>
        </p:txBody>
      </p:sp>
    </p:spTree>
    <p:extLst>
      <p:ext uri="{BB962C8B-B14F-4D97-AF65-F5344CB8AC3E}">
        <p14:creationId xmlns:p14="http://schemas.microsoft.com/office/powerpoint/2010/main" val="340172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B9A99E16-1822-335F-A367-8C0652372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39860"/>
            <a:ext cx="5294716" cy="2978277"/>
          </a:xfrm>
          <a:prstGeom prst="rect">
            <a:avLst/>
          </a:prstGeom>
        </p:spPr>
      </p:pic>
      <p:cxnSp>
        <p:nvCxnSpPr>
          <p:cNvPr id="25" name="Straight Connector 2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4DF74AD7-BFFA-325C-2D6B-2B9A98F55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39862"/>
            <a:ext cx="5294715" cy="2978276"/>
          </a:xfrm>
          <a:prstGeom prst="rect">
            <a:avLst/>
          </a:prstGeom>
        </p:spPr>
      </p:pic>
    </p:spTree>
    <p:extLst>
      <p:ext uri="{BB962C8B-B14F-4D97-AF65-F5344CB8AC3E}">
        <p14:creationId xmlns:p14="http://schemas.microsoft.com/office/powerpoint/2010/main" val="3303580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with a message&#10;&#10;Description automatically generated">
            <a:extLst>
              <a:ext uri="{FF2B5EF4-FFF2-40B4-BE49-F238E27FC236}">
                <a16:creationId xmlns:a16="http://schemas.microsoft.com/office/drawing/2014/main" id="{FA352892-BA86-FBC2-46ED-DB4D588BA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39861"/>
            <a:ext cx="5294716" cy="2978276"/>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D7E6303F-E46D-46D5-694D-2A0D519A9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39862"/>
            <a:ext cx="5294715" cy="2978276"/>
          </a:xfrm>
          <a:prstGeom prst="rect">
            <a:avLst/>
          </a:prstGeom>
        </p:spPr>
      </p:pic>
    </p:spTree>
    <p:extLst>
      <p:ext uri="{BB962C8B-B14F-4D97-AF65-F5344CB8AC3E}">
        <p14:creationId xmlns:p14="http://schemas.microsoft.com/office/powerpoint/2010/main" val="330704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5C7C82-F62D-CA37-EB9F-5E880D4D9964}"/>
              </a:ext>
            </a:extLst>
          </p:cNvPr>
          <p:cNvSpPr txBox="1"/>
          <p:nvPr/>
        </p:nvSpPr>
        <p:spPr>
          <a:xfrm>
            <a:off x="884421" y="946800"/>
            <a:ext cx="3237873" cy="2081213"/>
          </a:xfrm>
          <a:prstGeom prst="rect">
            <a:avLst/>
          </a:prstGeom>
        </p:spPr>
        <p:txBody>
          <a:bodyPr vert="horz" lIns="91440" tIns="45720" rIns="91440" bIns="45720" rtlCol="0" anchor="t" anchorCtr="0">
            <a:normAutofit/>
          </a:bodyPr>
          <a:lstStyle/>
          <a:p>
            <a:pPr>
              <a:spcBef>
                <a:spcPct val="0"/>
              </a:spcBef>
              <a:spcAft>
                <a:spcPts val="600"/>
              </a:spcAft>
            </a:pPr>
            <a:r>
              <a:rPr lang="en-US" sz="4000" b="1" kern="1200" cap="none" spc="0" baseline="0" dirty="0">
                <a:solidFill>
                  <a:schemeClr val="tx1"/>
                </a:solidFill>
                <a:latin typeface="+mj-lt"/>
                <a:ea typeface="+mj-ea"/>
                <a:cs typeface="+mj-cs"/>
              </a:rPr>
              <a:t>Overview of Presentation</a:t>
            </a:r>
          </a:p>
        </p:txBody>
      </p:sp>
      <p:graphicFrame>
        <p:nvGraphicFramePr>
          <p:cNvPr id="105" name="TextBox 2">
            <a:extLst>
              <a:ext uri="{FF2B5EF4-FFF2-40B4-BE49-F238E27FC236}">
                <a16:creationId xmlns:a16="http://schemas.microsoft.com/office/drawing/2014/main" id="{82EDF39E-EB66-6A99-9191-A41C6D8285D7}"/>
              </a:ext>
            </a:extLst>
          </p:cNvPr>
          <p:cNvGraphicFramePr/>
          <p:nvPr>
            <p:extLst>
              <p:ext uri="{D42A27DB-BD31-4B8C-83A1-F6EECF244321}">
                <p14:modId xmlns:p14="http://schemas.microsoft.com/office/powerpoint/2010/main" val="65323860"/>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837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8A897D69-B4CA-EE4F-FE76-7F1219120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62" y="643467"/>
            <a:ext cx="4521275" cy="2543217"/>
          </a:xfrm>
          <a:prstGeom prst="rect">
            <a:avLst/>
          </a:prstGeom>
        </p:spPr>
      </p:pic>
      <p:cxnSp>
        <p:nvCxnSpPr>
          <p:cNvPr id="27" name="Straight Connector 2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computer&#10;&#10;Description automatically generated">
            <a:extLst>
              <a:ext uri="{FF2B5EF4-FFF2-40B4-BE49-F238E27FC236}">
                <a16:creationId xmlns:a16="http://schemas.microsoft.com/office/drawing/2014/main" id="{18C9A3D1-7305-910B-73FD-880D82C21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148" y="643467"/>
            <a:ext cx="4521276" cy="2543217"/>
          </a:xfrm>
          <a:prstGeom prst="rect">
            <a:avLst/>
          </a:prstGeom>
        </p:spPr>
      </p:pic>
      <p:cxnSp>
        <p:nvCxnSpPr>
          <p:cNvPr id="29" name="Straight Connector 2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a:extLst>
              <a:ext uri="{FF2B5EF4-FFF2-40B4-BE49-F238E27FC236}">
                <a16:creationId xmlns:a16="http://schemas.microsoft.com/office/drawing/2014/main" id="{9E327705-CC2F-3B81-8310-7E140F5AB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65769FE9-EAF4-912B-A231-F9A7E80CD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036" y="3671316"/>
            <a:ext cx="4539500" cy="2553469"/>
          </a:xfrm>
          <a:prstGeom prst="rect">
            <a:avLst/>
          </a:prstGeom>
        </p:spPr>
      </p:pic>
    </p:spTree>
    <p:extLst>
      <p:ext uri="{BB962C8B-B14F-4D97-AF65-F5344CB8AC3E}">
        <p14:creationId xmlns:p14="http://schemas.microsoft.com/office/powerpoint/2010/main" val="167319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A9D1D74-98F1-5F9D-A49F-DC80B9179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40719"/>
            <a:ext cx="5291666" cy="297656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87F656F-3F1E-B39F-2A81-E044FA507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940719"/>
            <a:ext cx="5291667" cy="2976561"/>
          </a:xfrm>
          <a:prstGeom prst="rect">
            <a:avLst/>
          </a:prstGeom>
        </p:spPr>
      </p:pic>
    </p:spTree>
    <p:extLst>
      <p:ext uri="{BB962C8B-B14F-4D97-AF65-F5344CB8AC3E}">
        <p14:creationId xmlns:p14="http://schemas.microsoft.com/office/powerpoint/2010/main" val="2996823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0" name="Freeform: Shape 29">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3" name="Freeform: Shape 32">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extBox 1">
            <a:extLst>
              <a:ext uri="{FF2B5EF4-FFF2-40B4-BE49-F238E27FC236}">
                <a16:creationId xmlns:a16="http://schemas.microsoft.com/office/drawing/2014/main" id="{0BD48310-055E-F952-EEFE-39B43948B774}"/>
              </a:ext>
            </a:extLst>
          </p:cNvPr>
          <p:cNvSpPr txBox="1"/>
          <p:nvPr/>
        </p:nvSpPr>
        <p:spPr>
          <a:xfrm>
            <a:off x="3345309" y="2717800"/>
            <a:ext cx="6090791" cy="12179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kern="1200" dirty="0">
                <a:solidFill>
                  <a:schemeClr val="tx2"/>
                </a:solidFill>
                <a:latin typeface="+mj-lt"/>
                <a:ea typeface="+mj-ea"/>
                <a:cs typeface="+mj-cs"/>
              </a:rPr>
              <a:t>Any Questions ?</a:t>
            </a:r>
          </a:p>
        </p:txBody>
      </p:sp>
      <p:grpSp>
        <p:nvGrpSpPr>
          <p:cNvPr id="41" name="Group 40">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2" name="Freeform: Shape 41">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5" name="Freeform: Shape 44">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8" name="Freeform: Shape 47">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1" name="Freeform: Shape 50">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147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 name="TextBox 1">
            <a:extLst>
              <a:ext uri="{FF2B5EF4-FFF2-40B4-BE49-F238E27FC236}">
                <a16:creationId xmlns:a16="http://schemas.microsoft.com/office/drawing/2014/main" id="{16A02E68-6B05-D149-A589-351F9E13B160}"/>
              </a:ext>
            </a:extLst>
          </p:cNvPr>
          <p:cNvSpPr txBox="1"/>
          <p:nvPr/>
        </p:nvSpPr>
        <p:spPr>
          <a:xfrm>
            <a:off x="6090045" y="1346200"/>
            <a:ext cx="3874570" cy="328453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Baguet Script" panose="020F0502020204030204" pitchFamily="2" charset="0"/>
                <a:ea typeface="+mj-ea"/>
                <a:cs typeface="+mj-cs"/>
              </a:rPr>
              <a:t>Thank You!</a:t>
            </a:r>
          </a:p>
        </p:txBody>
      </p:sp>
      <p:sp>
        <p:nvSpPr>
          <p:cNvPr id="29" name="Freeform: Shape 28">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7" name="Graphic 16" descr="Handshake">
            <a:extLst>
              <a:ext uri="{FF2B5EF4-FFF2-40B4-BE49-F238E27FC236}">
                <a16:creationId xmlns:a16="http://schemas.microsoft.com/office/drawing/2014/main" id="{02CFE269-809D-49DC-2EEB-942EFE8DA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571" y="1794394"/>
            <a:ext cx="3217333" cy="3217333"/>
          </a:xfrm>
          <a:prstGeom prst="rect">
            <a:avLst/>
          </a:prstGeom>
        </p:spPr>
      </p:pic>
    </p:spTree>
    <p:extLst>
      <p:ext uri="{BB962C8B-B14F-4D97-AF65-F5344CB8AC3E}">
        <p14:creationId xmlns:p14="http://schemas.microsoft.com/office/powerpoint/2010/main" val="86185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98720-6368-6835-59FE-1DD62D38CD7B}"/>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kern="1200" cap="none" spc="0" baseline="0" dirty="0">
                <a:solidFill>
                  <a:schemeClr val="tx1"/>
                </a:solidFill>
                <a:latin typeface="+mj-lt"/>
                <a:ea typeface="+mj-ea"/>
                <a:cs typeface="+mj-cs"/>
              </a:rPr>
              <a:t>Introduction to Visualization</a:t>
            </a:r>
          </a:p>
        </p:txBody>
      </p:sp>
      <p:pic>
        <p:nvPicPr>
          <p:cNvPr id="4" name="Picture 3" descr="A diagram and pie chart&#10;&#10;Description automatically generated">
            <a:extLst>
              <a:ext uri="{FF2B5EF4-FFF2-40B4-BE49-F238E27FC236}">
                <a16:creationId xmlns:a16="http://schemas.microsoft.com/office/drawing/2014/main" id="{264ACDD8-1F26-E31E-B11B-DC93C071C0C7}"/>
              </a:ext>
            </a:extLst>
          </p:cNvPr>
          <p:cNvPicPr>
            <a:picLocks noChangeAspect="1"/>
          </p:cNvPicPr>
          <p:nvPr/>
        </p:nvPicPr>
        <p:blipFill>
          <a:blip r:embed="rId2">
            <a:extLst>
              <a:ext uri="{28A0092B-C50C-407E-A947-70E740481C1C}">
                <a14:useLocalDpi xmlns:a14="http://schemas.microsoft.com/office/drawing/2010/main" val="0"/>
              </a:ext>
            </a:extLst>
          </a:blip>
          <a:srcRect l="9290" r="1595"/>
          <a:stretch/>
        </p:blipFill>
        <p:spPr>
          <a:xfrm>
            <a:off x="20" y="10"/>
            <a:ext cx="6111518" cy="6857990"/>
          </a:xfrm>
          <a:prstGeom prst="rect">
            <a:avLst/>
          </a:prstGeom>
        </p:spPr>
      </p:pic>
      <p:sp>
        <p:nvSpPr>
          <p:cNvPr id="5" name="TextBox 4">
            <a:extLst>
              <a:ext uri="{FF2B5EF4-FFF2-40B4-BE49-F238E27FC236}">
                <a16:creationId xmlns:a16="http://schemas.microsoft.com/office/drawing/2014/main" id="{1D167EAB-50A8-5C66-BB9B-849680A225A3}"/>
              </a:ext>
            </a:extLst>
          </p:cNvPr>
          <p:cNvSpPr txBox="1"/>
          <p:nvPr/>
        </p:nvSpPr>
        <p:spPr>
          <a:xfrm>
            <a:off x="7112369" y="2877018"/>
            <a:ext cx="4078800" cy="2901482"/>
          </a:xfrm>
          <a:prstGeom prst="rect">
            <a:avLst/>
          </a:prstGeom>
        </p:spPr>
        <p:txBody>
          <a:bodyPr vert="horz" lIns="91440" tIns="45720" rIns="91440" bIns="45720" rtlCol="0">
            <a:noAutofit/>
          </a:bodyPr>
          <a:lstStyle/>
          <a:p>
            <a:pPr>
              <a:lnSpc>
                <a:spcPct val="140000"/>
              </a:lnSpc>
              <a:spcAft>
                <a:spcPts val="600"/>
              </a:spcAft>
            </a:pPr>
            <a:r>
              <a:rPr lang="en-US" sz="1400" spc="50" dirty="0">
                <a:solidFill>
                  <a:schemeClr val="tx1">
                    <a:alpha val="60000"/>
                  </a:schemeClr>
                </a:solidFill>
              </a:rPr>
              <a:t>In product design, visualization is the process of creating images, models, or diagrams to represent ideas, concepts, or designs visually. It plays a crucial role in conveying complex ideas clearly and effectively, allowing team members, stakeholders, and users to understand the design intentions. Clear visualization ensures alignment and reduces misunderstandings, which is essential for efficient and successful product development.</a:t>
            </a:r>
          </a:p>
        </p:txBody>
      </p:sp>
    </p:spTree>
    <p:extLst>
      <p:ext uri="{BB962C8B-B14F-4D97-AF65-F5344CB8AC3E}">
        <p14:creationId xmlns:p14="http://schemas.microsoft.com/office/powerpoint/2010/main" val="85569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B6005-6941-20FB-ACE4-8A37F25DEB22}"/>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dirty="0">
                <a:solidFill>
                  <a:schemeClr val="tx1"/>
                </a:solidFill>
                <a:latin typeface="+mj-lt"/>
                <a:ea typeface="+mj-ea"/>
                <a:cs typeface="+mj-cs"/>
              </a:rPr>
              <a:t>Benefits of Visualization</a:t>
            </a:r>
          </a:p>
        </p:txBody>
      </p:sp>
      <p:pic>
        <p:nvPicPr>
          <p:cNvPr id="2050" name="Picture 2" descr="Statistics data analysis. Financial administration. Circular diagram with colorful segments, business pie chart. Statistics, audit, consulting.">
            <a:extLst>
              <a:ext uri="{FF2B5EF4-FFF2-40B4-BE49-F238E27FC236}">
                <a16:creationId xmlns:a16="http://schemas.microsoft.com/office/drawing/2014/main" id="{1C1BA388-9724-E1D1-EEB1-AAE313E2F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28804F-B2B8-C6F2-2063-38AAFD150E58}"/>
              </a:ext>
            </a:extLst>
          </p:cNvPr>
          <p:cNvSpPr txBox="1"/>
          <p:nvPr/>
        </p:nvSpPr>
        <p:spPr>
          <a:xfrm>
            <a:off x="7112369" y="2877018"/>
            <a:ext cx="4078800" cy="2901482"/>
          </a:xfrm>
          <a:prstGeom prst="rect">
            <a:avLst/>
          </a:prstGeom>
        </p:spPr>
        <p:txBody>
          <a:bodyPr vert="horz" lIns="91440" tIns="45720" rIns="91440" bIns="45720" rtlCol="0">
            <a:normAutofit fontScale="92500"/>
          </a:bodyPr>
          <a:lstStyle/>
          <a:p>
            <a:pPr>
              <a:lnSpc>
                <a:spcPct val="140000"/>
              </a:lnSpc>
              <a:spcAft>
                <a:spcPts val="600"/>
              </a:spcAft>
            </a:pPr>
            <a:endParaRPr lang="en-US" sz="1100" spc="50" dirty="0">
              <a:solidFill>
                <a:schemeClr val="tx1">
                  <a:alpha val="60000"/>
                </a:schemeClr>
              </a:solidFill>
            </a:endParaRPr>
          </a:p>
          <a:p>
            <a:pPr>
              <a:lnSpc>
                <a:spcPct val="140000"/>
              </a:lnSpc>
              <a:spcAft>
                <a:spcPts val="600"/>
              </a:spcAft>
            </a:pPr>
            <a:r>
              <a:rPr lang="en-US" sz="1400" spc="50" dirty="0">
                <a:solidFill>
                  <a:schemeClr val="tx1">
                    <a:alpha val="60000"/>
                  </a:schemeClr>
                </a:solidFill>
              </a:rPr>
              <a:t>Using visualization techniques in product design offers several advantages: it enhances communication with stakeholders by making ideas accessible, improves understanding of design concepts for all team members, aids efficient problem-solving by quickly identifying issues, and minimizes misunderstandings and errors, ultimately streamlining the development process.</a:t>
            </a:r>
          </a:p>
          <a:p>
            <a:pPr>
              <a:lnSpc>
                <a:spcPct val="140000"/>
              </a:lnSpc>
              <a:spcAft>
                <a:spcPts val="600"/>
              </a:spcAft>
            </a:pPr>
            <a:endParaRPr lang="en-US" sz="1100" spc="50" dirty="0">
              <a:solidFill>
                <a:schemeClr val="tx1">
                  <a:alpha val="60000"/>
                </a:schemeClr>
              </a:solidFill>
            </a:endParaRPr>
          </a:p>
        </p:txBody>
      </p:sp>
      <p:sp>
        <p:nvSpPr>
          <p:cNvPr id="5" name="TextBox 4">
            <a:extLst>
              <a:ext uri="{FF2B5EF4-FFF2-40B4-BE49-F238E27FC236}">
                <a16:creationId xmlns:a16="http://schemas.microsoft.com/office/drawing/2014/main" id="{AF63806B-30DA-10FD-81CB-7E440AD3D49C}"/>
              </a:ext>
            </a:extLst>
          </p:cNvPr>
          <p:cNvSpPr txBox="1"/>
          <p:nvPr/>
        </p:nvSpPr>
        <p:spPr>
          <a:xfrm>
            <a:off x="9833548" y="4631961"/>
            <a:ext cx="106430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039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4CF69E-8297-10D4-4887-973C046D5A7D}"/>
              </a:ext>
            </a:extLst>
          </p:cNvPr>
          <p:cNvSpPr txBox="1"/>
          <p:nvPr/>
        </p:nvSpPr>
        <p:spPr>
          <a:xfrm>
            <a:off x="990000" y="395288"/>
            <a:ext cx="4078800" cy="1597753"/>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kern="1200" cap="none" spc="0" baseline="0">
                <a:solidFill>
                  <a:schemeClr val="tx1"/>
                </a:solidFill>
                <a:latin typeface="+mj-lt"/>
                <a:ea typeface="+mj-ea"/>
                <a:cs typeface="+mj-cs"/>
              </a:rPr>
              <a:t>Types of Visualization</a:t>
            </a:r>
          </a:p>
          <a:p>
            <a:pPr algn="ctr">
              <a:spcBef>
                <a:spcPct val="0"/>
              </a:spcBef>
              <a:spcAft>
                <a:spcPts val="600"/>
              </a:spcAft>
            </a:pPr>
            <a:endParaRPr lang="en-US" sz="3200" kern="1200" cap="none" spc="0" baseline="0">
              <a:solidFill>
                <a:schemeClr val="tx1"/>
              </a:solidFill>
              <a:latin typeface="+mj-lt"/>
              <a:ea typeface="+mj-ea"/>
              <a:cs typeface="+mj-cs"/>
            </a:endParaRPr>
          </a:p>
        </p:txBody>
      </p:sp>
      <p:sp>
        <p:nvSpPr>
          <p:cNvPr id="5" name="Rectangle 4">
            <a:extLst>
              <a:ext uri="{FF2B5EF4-FFF2-40B4-BE49-F238E27FC236}">
                <a16:creationId xmlns:a16="http://schemas.microsoft.com/office/drawing/2014/main" id="{EC246AE8-C3CF-E96C-B2C8-03F926873C98}"/>
              </a:ext>
            </a:extLst>
          </p:cNvPr>
          <p:cNvSpPr>
            <a:spLocks noChangeArrowheads="1"/>
          </p:cNvSpPr>
          <p:nvPr/>
        </p:nvSpPr>
        <p:spPr bwMode="auto">
          <a:xfrm>
            <a:off x="990000" y="2361601"/>
            <a:ext cx="4841174" cy="3416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0" fontAlgn="base">
              <a:lnSpc>
                <a:spcPct val="140000"/>
              </a:lnSpc>
              <a:spcBef>
                <a:spcPct val="0"/>
              </a:spcBef>
              <a:spcAft>
                <a:spcPts val="600"/>
              </a:spcAft>
              <a:buClrTx/>
              <a:buSzTx/>
              <a:tabLst/>
            </a:pPr>
            <a:r>
              <a:rPr kumimoji="0" lang="en-US" altLang="en-US" sz="1200" b="1" i="0" u="none" strike="noStrike" cap="none" spc="50" normalizeH="0" baseline="0" dirty="0">
                <a:ln>
                  <a:noFill/>
                </a:ln>
                <a:solidFill>
                  <a:schemeClr val="tx1">
                    <a:alpha val="60000"/>
                  </a:schemeClr>
                </a:solidFill>
                <a:effectLst/>
              </a:rPr>
              <a:t>Sketches and Concept Drawings</a:t>
            </a:r>
            <a:r>
              <a:rPr kumimoji="0" lang="en-US" altLang="en-US" sz="1200" b="0" i="0" u="none" strike="noStrike" cap="none" spc="50" normalizeH="0" baseline="0" dirty="0">
                <a:ln>
                  <a:noFill/>
                </a:ln>
                <a:solidFill>
                  <a:schemeClr val="tx1">
                    <a:alpha val="60000"/>
                  </a:schemeClr>
                </a:solidFill>
                <a:effectLst/>
              </a:rPr>
              <a:t>: Quick, rough visuals to explore ideas and establish the basic look or function of a product.</a:t>
            </a:r>
          </a:p>
          <a:p>
            <a:pPr marL="0" marR="0" lvl="0" indent="0" fontAlgn="base">
              <a:lnSpc>
                <a:spcPct val="140000"/>
              </a:lnSpc>
              <a:spcBef>
                <a:spcPct val="0"/>
              </a:spcBef>
              <a:spcAft>
                <a:spcPts val="600"/>
              </a:spcAft>
              <a:buClrTx/>
              <a:buSzTx/>
              <a:tabLst/>
            </a:pPr>
            <a:r>
              <a:rPr kumimoji="0" lang="en-US" altLang="en-US" sz="1200" b="1" i="0" u="none" strike="noStrike" cap="none" spc="50" normalizeH="0" baseline="0" dirty="0">
                <a:ln>
                  <a:noFill/>
                </a:ln>
                <a:solidFill>
                  <a:schemeClr val="tx1">
                    <a:alpha val="60000"/>
                  </a:schemeClr>
                </a:solidFill>
                <a:effectLst/>
              </a:rPr>
              <a:t>Wireframes and Mockups</a:t>
            </a:r>
            <a:r>
              <a:rPr kumimoji="0" lang="en-US" altLang="en-US" sz="1200" b="0" i="0" u="none" strike="noStrike" cap="none" spc="50" normalizeH="0" baseline="0" dirty="0">
                <a:ln>
                  <a:noFill/>
                </a:ln>
                <a:solidFill>
                  <a:schemeClr val="tx1">
                    <a:alpha val="60000"/>
                  </a:schemeClr>
                </a:solidFill>
                <a:effectLst/>
              </a:rPr>
              <a:t>: Digital layouts that outline structure and functionality, often used for UI/UX design.</a:t>
            </a:r>
          </a:p>
          <a:p>
            <a:pPr marL="0" marR="0" lvl="0" indent="0" fontAlgn="base">
              <a:lnSpc>
                <a:spcPct val="140000"/>
              </a:lnSpc>
              <a:spcBef>
                <a:spcPct val="0"/>
              </a:spcBef>
              <a:spcAft>
                <a:spcPts val="600"/>
              </a:spcAft>
              <a:buClrTx/>
              <a:buSzTx/>
              <a:tabLst/>
            </a:pPr>
            <a:r>
              <a:rPr kumimoji="0" lang="en-US" altLang="en-US" sz="1200" b="1" i="0" u="none" strike="noStrike" cap="none" spc="50" normalizeH="0" baseline="0" dirty="0">
                <a:ln>
                  <a:noFill/>
                </a:ln>
                <a:solidFill>
                  <a:schemeClr val="tx1">
                    <a:alpha val="60000"/>
                  </a:schemeClr>
                </a:solidFill>
                <a:effectLst/>
              </a:rPr>
              <a:t>Storyboards and User Flows</a:t>
            </a:r>
            <a:r>
              <a:rPr kumimoji="0" lang="en-US" altLang="en-US" sz="1200" b="0" i="0" u="none" strike="noStrike" cap="none" spc="50" normalizeH="0" baseline="0" dirty="0">
                <a:ln>
                  <a:noFill/>
                </a:ln>
                <a:solidFill>
                  <a:schemeClr val="tx1">
                    <a:alpha val="60000"/>
                  </a:schemeClr>
                </a:solidFill>
                <a:effectLst/>
              </a:rPr>
              <a:t>: Visual narratives that show how users interact with a product over time, highlighting key interactions.</a:t>
            </a:r>
          </a:p>
          <a:p>
            <a:pPr marL="0" marR="0" lvl="0" indent="0" fontAlgn="base">
              <a:lnSpc>
                <a:spcPct val="140000"/>
              </a:lnSpc>
              <a:spcBef>
                <a:spcPct val="0"/>
              </a:spcBef>
              <a:spcAft>
                <a:spcPts val="600"/>
              </a:spcAft>
              <a:buClrTx/>
              <a:buSzTx/>
              <a:tabLst/>
            </a:pPr>
            <a:r>
              <a:rPr kumimoji="0" lang="en-US" altLang="en-US" sz="1200" b="1" i="0" u="none" strike="noStrike" cap="none" spc="50" normalizeH="0" baseline="0" dirty="0">
                <a:ln>
                  <a:noFill/>
                </a:ln>
                <a:solidFill>
                  <a:schemeClr val="tx1">
                    <a:alpha val="60000"/>
                  </a:schemeClr>
                </a:solidFill>
                <a:effectLst/>
              </a:rPr>
              <a:t>3D Modeling and Rendering</a:t>
            </a:r>
            <a:r>
              <a:rPr kumimoji="0" lang="en-US" altLang="en-US" sz="1200" b="0" i="0" u="none" strike="noStrike" cap="none" spc="50" normalizeH="0" baseline="0" dirty="0">
                <a:ln>
                  <a:noFill/>
                </a:ln>
                <a:solidFill>
                  <a:schemeClr val="tx1">
                    <a:alpha val="60000"/>
                  </a:schemeClr>
                </a:solidFill>
                <a:effectLst/>
              </a:rPr>
              <a:t>: Realistic visuals that depict the final product’s form and appearance, ideal for physical products.</a:t>
            </a:r>
          </a:p>
          <a:p>
            <a:pPr marL="0" marR="0" lvl="0" indent="0" fontAlgn="base">
              <a:lnSpc>
                <a:spcPct val="140000"/>
              </a:lnSpc>
              <a:spcBef>
                <a:spcPct val="0"/>
              </a:spcBef>
              <a:spcAft>
                <a:spcPts val="600"/>
              </a:spcAft>
              <a:buClrTx/>
              <a:buSzTx/>
              <a:tabLst/>
            </a:pPr>
            <a:r>
              <a:rPr kumimoji="0" lang="en-US" altLang="en-US" sz="1200" b="1" i="0" u="none" strike="noStrike" cap="none" spc="50" normalizeH="0" baseline="0" dirty="0">
                <a:ln>
                  <a:noFill/>
                </a:ln>
                <a:solidFill>
                  <a:schemeClr val="tx1">
                    <a:alpha val="60000"/>
                  </a:schemeClr>
                </a:solidFill>
                <a:effectLst/>
              </a:rPr>
              <a:t>Data Visualization</a:t>
            </a:r>
            <a:r>
              <a:rPr kumimoji="0" lang="en-US" altLang="en-US" sz="1200" b="0" i="0" u="none" strike="noStrike" cap="none" spc="50" normalizeH="0" baseline="0" dirty="0">
                <a:ln>
                  <a:noFill/>
                </a:ln>
                <a:solidFill>
                  <a:schemeClr val="tx1">
                    <a:alpha val="60000"/>
                  </a:schemeClr>
                </a:solidFill>
                <a:effectLst/>
              </a:rPr>
              <a:t>: Graphs and charts that present user data, insights, or performance metrics for informed design decisions. </a:t>
            </a:r>
          </a:p>
        </p:txBody>
      </p:sp>
      <p:pic>
        <p:nvPicPr>
          <p:cNvPr id="3074" name="Picture 2" descr="Game analytics concept illustration">
            <a:extLst>
              <a:ext uri="{FF2B5EF4-FFF2-40B4-BE49-F238E27FC236}">
                <a16:creationId xmlns:a16="http://schemas.microsoft.com/office/drawing/2014/main" id="{99B33639-C13E-05BC-9F37-A2FA974B39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127" y="927730"/>
            <a:ext cx="4999885" cy="499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0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26A5F-8ADA-1D1C-E98A-DB9BF5700BD2}"/>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b="1" kern="1200" cap="none" spc="0" baseline="0">
                <a:solidFill>
                  <a:schemeClr val="tx1"/>
                </a:solidFill>
                <a:effectLst/>
                <a:latin typeface="+mj-lt"/>
                <a:ea typeface="+mj-ea"/>
                <a:cs typeface="+mj-cs"/>
              </a:rPr>
              <a:t>Sketches and Concept Drawings</a:t>
            </a:r>
            <a:endParaRPr lang="en-US" sz="3200" kern="1200" cap="none" spc="0" baseline="0">
              <a:solidFill>
                <a:schemeClr val="tx1"/>
              </a:solidFill>
              <a:latin typeface="+mj-lt"/>
              <a:ea typeface="+mj-ea"/>
              <a:cs typeface="+mj-cs"/>
            </a:endParaRPr>
          </a:p>
        </p:txBody>
      </p:sp>
      <p:pic>
        <p:nvPicPr>
          <p:cNvPr id="7" name="Picture 6" descr="A drawing of a chair&#10;&#10;Description automatically generated">
            <a:extLst>
              <a:ext uri="{FF2B5EF4-FFF2-40B4-BE49-F238E27FC236}">
                <a16:creationId xmlns:a16="http://schemas.microsoft.com/office/drawing/2014/main" id="{A44F1DCF-98BA-107E-B3BF-352CED0CF6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graphicFrame>
        <p:nvGraphicFramePr>
          <p:cNvPr id="9" name="TextBox 2">
            <a:extLst>
              <a:ext uri="{FF2B5EF4-FFF2-40B4-BE49-F238E27FC236}">
                <a16:creationId xmlns:a16="http://schemas.microsoft.com/office/drawing/2014/main" id="{DA590DC4-0FC2-A2B6-BB07-7BDDD52ACC09}"/>
              </a:ext>
            </a:extLst>
          </p:cNvPr>
          <p:cNvGraphicFramePr/>
          <p:nvPr>
            <p:extLst>
              <p:ext uri="{D42A27DB-BD31-4B8C-83A1-F6EECF244321}">
                <p14:modId xmlns:p14="http://schemas.microsoft.com/office/powerpoint/2010/main" val="2933865152"/>
              </p:ext>
            </p:extLst>
          </p:nvPr>
        </p:nvGraphicFramePr>
        <p:xfrm>
          <a:off x="7112369" y="2877018"/>
          <a:ext cx="4078800" cy="2901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4500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6FFF2E-7BFB-FCAF-AF14-D6623472AD94}"/>
              </a:ext>
            </a:extLst>
          </p:cNvPr>
          <p:cNvSpPr txBox="1"/>
          <p:nvPr/>
        </p:nvSpPr>
        <p:spPr>
          <a:xfrm>
            <a:off x="7112369" y="395297"/>
            <a:ext cx="4078800" cy="1594282"/>
          </a:xfrm>
          <a:prstGeom prst="rect">
            <a:avLst/>
          </a:prstGeom>
        </p:spPr>
        <p:txBody>
          <a:bodyPr vert="horz" wrap="square" lIns="91440" tIns="45720" rIns="91440" bIns="45720" rtlCol="0" anchor="b" anchorCtr="0">
            <a:normAutofit/>
          </a:bodyPr>
          <a:lstStyle/>
          <a:p>
            <a:pPr algn="ctr">
              <a:spcBef>
                <a:spcPct val="0"/>
              </a:spcBef>
              <a:spcAft>
                <a:spcPts val="600"/>
              </a:spcAft>
            </a:pPr>
            <a:r>
              <a:rPr lang="en-US" sz="3200" kern="1200" cap="none" spc="0" baseline="0">
                <a:solidFill>
                  <a:schemeClr val="tx1"/>
                </a:solidFill>
                <a:latin typeface="+mj-lt"/>
                <a:ea typeface="+mj-ea"/>
                <a:cs typeface="+mj-cs"/>
              </a:rPr>
              <a:t>Wireframe and Mockups</a:t>
            </a:r>
          </a:p>
        </p:txBody>
      </p:sp>
      <p:pic>
        <p:nvPicPr>
          <p:cNvPr id="4" name="Picture 3" descr="A computer and computer on a desk&#10;&#10;Description automatically generated">
            <a:extLst>
              <a:ext uri="{FF2B5EF4-FFF2-40B4-BE49-F238E27FC236}">
                <a16:creationId xmlns:a16="http://schemas.microsoft.com/office/drawing/2014/main" id="{4377D3A6-B8DF-868C-503E-7FE12E6AF0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sp>
        <p:nvSpPr>
          <p:cNvPr id="5" name="TextBox 4">
            <a:extLst>
              <a:ext uri="{FF2B5EF4-FFF2-40B4-BE49-F238E27FC236}">
                <a16:creationId xmlns:a16="http://schemas.microsoft.com/office/drawing/2014/main" id="{BF41B396-F7DE-409C-65ED-813A9FDEEB5B}"/>
              </a:ext>
            </a:extLst>
          </p:cNvPr>
          <p:cNvSpPr txBox="1"/>
          <p:nvPr/>
        </p:nvSpPr>
        <p:spPr>
          <a:xfrm>
            <a:off x="7112369" y="2877018"/>
            <a:ext cx="4078800" cy="2901482"/>
          </a:xfrm>
          <a:prstGeom prst="rect">
            <a:avLst/>
          </a:prstGeom>
        </p:spPr>
        <p:txBody>
          <a:bodyPr vert="horz" lIns="91440" tIns="45720" rIns="91440" bIns="45720" rtlCol="0">
            <a:normAutofit/>
          </a:bodyPr>
          <a:lstStyle/>
          <a:p>
            <a:pPr>
              <a:lnSpc>
                <a:spcPct val="140000"/>
              </a:lnSpc>
              <a:spcAft>
                <a:spcPts val="600"/>
              </a:spcAft>
            </a:pPr>
            <a:r>
              <a:rPr lang="en-US" sz="1300" spc="50" dirty="0">
                <a:solidFill>
                  <a:schemeClr val="tx1">
                    <a:alpha val="60000"/>
                  </a:schemeClr>
                </a:solidFill>
              </a:rPr>
              <a:t>Wireframes and mockups serve as low-fidelity design tools to outline the basic structure (wireframes) and more detailed visuals (mockups) of a digital product. They allow designers to test layout, functionality, and aesthetics without full development. Gathering user feedback at each stage helps refine the designs, ensuring usability and alignment with user needs before progressing to high-fidelity prototypes.</a:t>
            </a:r>
          </a:p>
        </p:txBody>
      </p:sp>
    </p:spTree>
    <p:extLst>
      <p:ext uri="{BB962C8B-B14F-4D97-AF65-F5344CB8AC3E}">
        <p14:creationId xmlns:p14="http://schemas.microsoft.com/office/powerpoint/2010/main" val="40248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4D4432-74E7-AE50-9826-FF2B6700EAF0}"/>
              </a:ext>
            </a:extLst>
          </p:cNvPr>
          <p:cNvSpPr txBox="1"/>
          <p:nvPr/>
        </p:nvSpPr>
        <p:spPr>
          <a:xfrm>
            <a:off x="990000" y="540000"/>
            <a:ext cx="3528000" cy="2303213"/>
          </a:xfrm>
          <a:prstGeom prst="rect">
            <a:avLst/>
          </a:prstGeom>
        </p:spPr>
        <p:txBody>
          <a:bodyPr vert="horz" lIns="91440" tIns="45720" rIns="91440" bIns="45720" rtlCol="0" anchor="ctr" anchorCtr="0">
            <a:normAutofit/>
          </a:bodyPr>
          <a:lstStyle/>
          <a:p>
            <a:pPr algn="ctr">
              <a:spcBef>
                <a:spcPct val="0"/>
              </a:spcBef>
              <a:spcAft>
                <a:spcPts val="600"/>
              </a:spcAft>
            </a:pPr>
            <a:r>
              <a:rPr lang="en-US" sz="3200" kern="1200" cap="none" spc="0" baseline="0">
                <a:solidFill>
                  <a:schemeClr val="tx1"/>
                </a:solidFill>
                <a:latin typeface="+mj-lt"/>
                <a:ea typeface="+mj-ea"/>
                <a:cs typeface="+mj-cs"/>
              </a:rPr>
              <a:t>StoryBoards and User Flows</a:t>
            </a:r>
          </a:p>
        </p:txBody>
      </p:sp>
      <p:sp>
        <p:nvSpPr>
          <p:cNvPr id="5" name="TextBox 4">
            <a:extLst>
              <a:ext uri="{FF2B5EF4-FFF2-40B4-BE49-F238E27FC236}">
                <a16:creationId xmlns:a16="http://schemas.microsoft.com/office/drawing/2014/main" id="{8774C429-EB34-EE54-B121-A9D2819F9127}"/>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40000"/>
              </a:lnSpc>
              <a:spcAft>
                <a:spcPts val="600"/>
              </a:spcAft>
            </a:pPr>
            <a:endParaRPr lang="en-US" sz="1400" spc="50">
              <a:solidFill>
                <a:schemeClr val="tx1">
                  <a:alpha val="60000"/>
                </a:schemeClr>
              </a:solidFill>
            </a:endParaRPr>
          </a:p>
          <a:p>
            <a:pPr>
              <a:lnSpc>
                <a:spcPct val="140000"/>
              </a:lnSpc>
              <a:spcAft>
                <a:spcPts val="600"/>
              </a:spcAft>
            </a:pPr>
            <a:r>
              <a:rPr lang="en-US" sz="1400" spc="50">
                <a:solidFill>
                  <a:schemeClr val="tx1">
                    <a:alpha val="60000"/>
                  </a:schemeClr>
                </a:solidFill>
              </a:rPr>
              <a:t>Storyboards and user flows visually map user experiences by showing step-by-step interactions within a product. Storyboards illustrate key moments, like logging in, browsing, and checking out in an app, helping designers understand and optimize the user journey. User flows use diagrams to show decision points and paths, ensuring smooth navigation and logical progression.</a:t>
            </a:r>
          </a:p>
          <a:p>
            <a:pPr>
              <a:lnSpc>
                <a:spcPct val="140000"/>
              </a:lnSpc>
              <a:spcAft>
                <a:spcPts val="600"/>
              </a:spcAft>
            </a:pPr>
            <a:endParaRPr lang="en-US" sz="1400" spc="50">
              <a:solidFill>
                <a:schemeClr val="tx1">
                  <a:alpha val="60000"/>
                </a:schemeClr>
              </a:solidFill>
            </a:endParaRPr>
          </a:p>
        </p:txBody>
      </p:sp>
      <p:pic>
        <p:nvPicPr>
          <p:cNvPr id="3" name="Picture 2" descr="A white board with writing on it&#10;&#10;Description automatically generated">
            <a:extLst>
              <a:ext uri="{FF2B5EF4-FFF2-40B4-BE49-F238E27FC236}">
                <a16:creationId xmlns:a16="http://schemas.microsoft.com/office/drawing/2014/main" id="{4DBC958D-4858-1B8D-58CA-C7B15017D746}"/>
              </a:ext>
            </a:extLst>
          </p:cNvPr>
          <p:cNvPicPr>
            <a:picLocks noChangeAspect="1"/>
          </p:cNvPicPr>
          <p:nvPr/>
        </p:nvPicPr>
        <p:blipFill>
          <a:blip r:embed="rId2">
            <a:extLst>
              <a:ext uri="{28A0092B-C50C-407E-A947-70E740481C1C}">
                <a14:useLocalDpi xmlns:a14="http://schemas.microsoft.com/office/drawing/2010/main" val="0"/>
              </a:ext>
            </a:extLst>
          </a:blip>
          <a:srcRect t="46225" b="25650"/>
          <a:stretch/>
        </p:blipFill>
        <p:spPr>
          <a:xfrm>
            <a:off x="23" y="3429000"/>
            <a:ext cx="12191977" cy="3429000"/>
          </a:xfrm>
          <a:prstGeom prst="rect">
            <a:avLst/>
          </a:prstGeom>
        </p:spPr>
      </p:pic>
    </p:spTree>
    <p:extLst>
      <p:ext uri="{BB962C8B-B14F-4D97-AF65-F5344CB8AC3E}">
        <p14:creationId xmlns:p14="http://schemas.microsoft.com/office/powerpoint/2010/main" val="396607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0B6E2-35B0-1271-2114-41440984FD63}"/>
              </a:ext>
            </a:extLst>
          </p:cNvPr>
          <p:cNvSpPr txBox="1"/>
          <p:nvPr/>
        </p:nvSpPr>
        <p:spPr>
          <a:xfrm>
            <a:off x="990000" y="945926"/>
            <a:ext cx="3531600" cy="1815882"/>
          </a:xfrm>
          <a:prstGeom prst="rect">
            <a:avLst/>
          </a:prstGeom>
        </p:spPr>
        <p:txBody>
          <a:bodyPr vert="horz" lIns="91440" tIns="45720" rIns="91440" bIns="45720" rtlCol="0" anchor="t" anchorCtr="0">
            <a:normAutofit/>
          </a:bodyPr>
          <a:lstStyle/>
          <a:p>
            <a:pPr>
              <a:spcBef>
                <a:spcPct val="0"/>
              </a:spcBef>
              <a:spcAft>
                <a:spcPts val="600"/>
              </a:spcAft>
            </a:pPr>
            <a:r>
              <a:rPr lang="en-US" sz="3600" b="1" kern="1200" cap="none" spc="0" baseline="0" dirty="0">
                <a:solidFill>
                  <a:schemeClr val="tx1"/>
                </a:solidFill>
                <a:effectLst/>
                <a:latin typeface="+mj-lt"/>
                <a:ea typeface="+mj-ea"/>
                <a:cs typeface="+mj-cs"/>
              </a:rPr>
              <a:t>3D Modeling and Rendering</a:t>
            </a:r>
          </a:p>
          <a:p>
            <a:pPr>
              <a:spcBef>
                <a:spcPct val="0"/>
              </a:spcBef>
              <a:spcAft>
                <a:spcPts val="600"/>
              </a:spcAft>
            </a:pPr>
            <a:endParaRPr lang="en-US" sz="3600" b="1" kern="1200" cap="none" spc="0" baseline="0" dirty="0">
              <a:solidFill>
                <a:schemeClr val="tx1"/>
              </a:solidFill>
              <a:latin typeface="+mj-lt"/>
              <a:ea typeface="+mj-ea"/>
              <a:cs typeface="+mj-cs"/>
            </a:endParaRPr>
          </a:p>
        </p:txBody>
      </p:sp>
      <p:pic>
        <p:nvPicPr>
          <p:cNvPr id="1026" name="Picture 2" descr="Blender Review | PCMag">
            <a:extLst>
              <a:ext uri="{FF2B5EF4-FFF2-40B4-BE49-F238E27FC236}">
                <a16:creationId xmlns:a16="http://schemas.microsoft.com/office/drawing/2014/main" id="{E0E4BE76-EFDE-56EC-B953-259B317C6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409" r="2" b="2"/>
          <a:stretch/>
        </p:blipFill>
        <p:spPr bwMode="auto">
          <a:xfrm>
            <a:off x="1079500" y="3428999"/>
            <a:ext cx="2339961" cy="2339975"/>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sp>
        <p:nvSpPr>
          <p:cNvPr id="3" name="TextBox 2">
            <a:extLst>
              <a:ext uri="{FF2B5EF4-FFF2-40B4-BE49-F238E27FC236}">
                <a16:creationId xmlns:a16="http://schemas.microsoft.com/office/drawing/2014/main" id="{5D493158-9720-6D2B-641E-2737734FCCA7}"/>
              </a:ext>
            </a:extLst>
          </p:cNvPr>
          <p:cNvSpPr txBox="1"/>
          <p:nvPr/>
        </p:nvSpPr>
        <p:spPr>
          <a:xfrm>
            <a:off x="4997457" y="935999"/>
            <a:ext cx="6114543" cy="4832975"/>
          </a:xfrm>
          <a:prstGeom prst="rect">
            <a:avLst/>
          </a:prstGeom>
        </p:spPr>
        <p:txBody>
          <a:bodyPr vert="horz" lIns="91440" tIns="45720" rIns="91440" bIns="45720" rtlCol="0">
            <a:normAutofit/>
          </a:bodyPr>
          <a:lstStyle/>
          <a:p>
            <a:pPr>
              <a:lnSpc>
                <a:spcPct val="140000"/>
              </a:lnSpc>
              <a:spcAft>
                <a:spcPts val="600"/>
              </a:spcAft>
            </a:pPr>
            <a:endParaRPr lang="en-US" sz="1600" spc="50" dirty="0">
              <a:solidFill>
                <a:schemeClr val="tx1">
                  <a:alpha val="60000"/>
                </a:schemeClr>
              </a:solidFill>
            </a:endParaRPr>
          </a:p>
          <a:p>
            <a:pPr>
              <a:lnSpc>
                <a:spcPct val="140000"/>
              </a:lnSpc>
              <a:spcAft>
                <a:spcPts val="600"/>
              </a:spcAft>
            </a:pPr>
            <a:r>
              <a:rPr lang="en-US" sz="1600" spc="50" dirty="0">
                <a:solidFill>
                  <a:schemeClr val="tx1">
                    <a:alpha val="60000"/>
                  </a:schemeClr>
                </a:solidFill>
              </a:rPr>
              <a:t>3D modeling and rendering are essential for product visualization as they create realistic, detailed images of a product before it's built. This process helps designers and stakeholders assess design, materials, and functionality, making it easier to make adjustment, showcase concepts, and support marketing efforts.</a:t>
            </a:r>
          </a:p>
          <a:p>
            <a:pPr>
              <a:lnSpc>
                <a:spcPct val="140000"/>
              </a:lnSpc>
              <a:spcAft>
                <a:spcPts val="600"/>
              </a:spcAft>
            </a:pPr>
            <a:r>
              <a:rPr lang="en-US" sz="1600" b="1" spc="50" dirty="0">
                <a:solidFill>
                  <a:schemeClr val="tx1">
                    <a:alpha val="60000"/>
                  </a:schemeClr>
                </a:solidFill>
              </a:rPr>
              <a:t>Blender</a:t>
            </a:r>
            <a:r>
              <a:rPr lang="en-US" sz="1600" spc="50" dirty="0">
                <a:solidFill>
                  <a:schemeClr val="tx1">
                    <a:alpha val="60000"/>
                  </a:schemeClr>
                </a:solidFill>
              </a:rPr>
              <a:t>, a popular 3D modeling software, is widely used in product design for creating detailed models, simulating textures, and rendering realistic visuals. It allows designers to experiment with form, materials, and lighting, making it ideal for refining prototypes and presenting polished, lifelike product concepts.</a:t>
            </a:r>
          </a:p>
          <a:p>
            <a:pPr>
              <a:lnSpc>
                <a:spcPct val="140000"/>
              </a:lnSpc>
              <a:spcAft>
                <a:spcPts val="600"/>
              </a:spcAft>
            </a:pPr>
            <a:endParaRPr lang="en-US" sz="1600" spc="50" dirty="0">
              <a:solidFill>
                <a:schemeClr val="tx1">
                  <a:alpha val="60000"/>
                </a:schemeClr>
              </a:solidFill>
            </a:endParaRPr>
          </a:p>
        </p:txBody>
      </p:sp>
    </p:spTree>
    <p:extLst>
      <p:ext uri="{BB962C8B-B14F-4D97-AF65-F5344CB8AC3E}">
        <p14:creationId xmlns:p14="http://schemas.microsoft.com/office/powerpoint/2010/main" val="3387989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TM16401371[[fn=Atlas]]</Template>
  <TotalTime>466</TotalTime>
  <Words>1380</Words>
  <Application>Microsoft Office PowerPoint</Application>
  <PresentationFormat>Widescreen</PresentationFormat>
  <Paragraphs>64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Meiryo</vt:lpstr>
      <vt:lpstr>Aptos</vt:lpstr>
      <vt:lpstr>Aptos Display</vt:lpstr>
      <vt:lpstr>Arial</vt:lpstr>
      <vt:lpstr>Baguet Script</vt:lpstr>
      <vt:lpstr>Office Theme</vt:lpstr>
      <vt:lpstr>Visualization and Prototyping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 khanal</dc:creator>
  <cp:lastModifiedBy>krish khanal</cp:lastModifiedBy>
  <cp:revision>15</cp:revision>
  <dcterms:created xsi:type="dcterms:W3CDTF">2024-11-08T21:32:20Z</dcterms:created>
  <dcterms:modified xsi:type="dcterms:W3CDTF">2024-11-12T21:03:15Z</dcterms:modified>
</cp:coreProperties>
</file>